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338" r:id="rId2"/>
    <p:sldId id="349" r:id="rId3"/>
    <p:sldId id="345" r:id="rId4"/>
    <p:sldId id="344" r:id="rId5"/>
    <p:sldId id="350" r:id="rId6"/>
    <p:sldId id="351" r:id="rId7"/>
    <p:sldId id="321" r:id="rId8"/>
    <p:sldId id="339" r:id="rId9"/>
    <p:sldId id="340" r:id="rId10"/>
    <p:sldId id="323" r:id="rId11"/>
    <p:sldId id="336" r:id="rId12"/>
    <p:sldId id="329" r:id="rId13"/>
    <p:sldId id="330" r:id="rId14"/>
    <p:sldId id="348" r:id="rId15"/>
    <p:sldId id="352" r:id="rId16"/>
    <p:sldId id="355" r:id="rId17"/>
    <p:sldId id="353" r:id="rId18"/>
    <p:sldId id="304" r:id="rId19"/>
    <p:sldId id="308" r:id="rId20"/>
    <p:sldId id="288" r:id="rId21"/>
    <p:sldId id="305" r:id="rId22"/>
    <p:sldId id="354" r:id="rId23"/>
    <p:sldId id="346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B230"/>
    <a:srgbClr val="33B5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7" autoAdjust="0"/>
    <p:restoredTop sz="94690" autoAdjust="0"/>
  </p:normalViewPr>
  <p:slideViewPr>
    <p:cSldViewPr>
      <p:cViewPr>
        <p:scale>
          <a:sx n="80" d="100"/>
          <a:sy n="80" d="100"/>
        </p:scale>
        <p:origin x="-1293" y="-6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9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66"/>
    </p:cViewPr>
  </p:sorterViewPr>
  <p:notesViewPr>
    <p:cSldViewPr>
      <p:cViewPr varScale="1">
        <p:scale>
          <a:sx n="61" d="100"/>
          <a:sy n="61" d="100"/>
        </p:scale>
        <p:origin x="-3010" y="-9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684B34-AD78-4027-B05F-A80314C042C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CF3095-B734-4EFE-9E1E-4CD960F5237F}" type="datetimeFigureOut">
              <a:rPr lang="en-US" smtClean="0"/>
              <a:t>7/11/2018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720473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83C71C-D4DF-4B29-B44C-54AF5E712A2C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E64B90-EB1C-4DE2-870D-D4D3CDE09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04246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168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623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623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623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623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emf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http://www.gsrt.gr/images/gsrt_2013/main/gsrt_logo.png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8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260648"/>
            <a:ext cx="8028384" cy="576064"/>
          </a:xfrm>
          <a:noFill/>
          <a:ln w="19050">
            <a:noFill/>
          </a:ln>
        </p:spPr>
        <p:txBody>
          <a:bodyPr anchor="ctr">
            <a:normAutofit/>
          </a:bodyPr>
          <a:lstStyle>
            <a:lvl1pPr marL="0" indent="0" algn="r">
              <a:buNone/>
              <a:defRPr sz="28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2" name="Picture 2" descr="D:\Desktop\ΠΡ. ΝΗΣΙ\AAA_ΥΛΟΠΟΙΗΣΗ\ΔΗΜΟΣΙΟΤΗΤΑ\logo\New folder\Final_Logotipo_Prasino_Nisi_new3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066" y="37652"/>
            <a:ext cx="1023937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 userDrawn="1"/>
        </p:nvGrpSpPr>
        <p:grpSpPr>
          <a:xfrm>
            <a:off x="453751" y="6212762"/>
            <a:ext cx="8245947" cy="638955"/>
            <a:chOff x="-1637012" y="350533"/>
            <a:chExt cx="8246280" cy="639658"/>
          </a:xfrm>
        </p:grpSpPr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6783" y="401744"/>
              <a:ext cx="912485" cy="5637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 descr="λογότυπο ΓΓΕΤ"/>
            <p:cNvPicPr>
              <a:picLocks noChangeAspect="1"/>
            </p:cNvPicPr>
            <p:nvPr userDrawn="1"/>
          </p:nvPicPr>
          <p:blipFill>
            <a:blip r:embed="rId4" r:link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1742" y="453664"/>
              <a:ext cx="934353" cy="4051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9720" y="401744"/>
              <a:ext cx="792120" cy="539559"/>
            </a:xfrm>
            <a:prstGeom prst="rect">
              <a:avLst/>
            </a:prstGeom>
            <a:noFill/>
          </p:spPr>
        </p:pic>
        <p:pic>
          <p:nvPicPr>
            <p:cNvPr id="9" name="Picture 8" descr="CRES_full_name_EL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44891" y="433068"/>
              <a:ext cx="2994019" cy="474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9" descr="Final_Logotipo_Prasino_Nisi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61" t="20573" r="25992" b="17192"/>
            <a:stretch>
              <a:fillRect/>
            </a:stretch>
          </p:blipFill>
          <p:spPr bwMode="auto">
            <a:xfrm>
              <a:off x="2398131" y="350533"/>
              <a:ext cx="672865" cy="6113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74"/>
            <a:stretch/>
          </p:blipFill>
          <p:spPr bwMode="auto">
            <a:xfrm>
              <a:off x="-1637012" y="354143"/>
              <a:ext cx="660750" cy="63604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cxnSp>
        <p:nvCxnSpPr>
          <p:cNvPr id="12" name="Straight Connector 11"/>
          <p:cNvCxnSpPr/>
          <p:nvPr userDrawn="1"/>
        </p:nvCxnSpPr>
        <p:spPr>
          <a:xfrm>
            <a:off x="0" y="6165304"/>
            <a:ext cx="91440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75000">
              <a:schemeClr val="bg1">
                <a:tint val="100000"/>
                <a:shade val="95000"/>
                <a:satMod val="100000"/>
                <a:lumMod val="100000"/>
              </a:schemeClr>
            </a:gs>
            <a:gs pos="100000">
              <a:schemeClr val="bg1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1074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764704"/>
            <a:ext cx="8460432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827584" y="908720"/>
            <a:ext cx="7488832" cy="2160240"/>
          </a:xfrm>
        </p:spPr>
        <p:txBody>
          <a:bodyPr>
            <a:normAutofit fontScale="90000"/>
          </a:bodyPr>
          <a:lstStyle/>
          <a:p>
            <a:pPr lvl="0" algn="ctr">
              <a:spcBef>
                <a:spcPct val="20000"/>
              </a:spcBef>
            </a:pPr>
            <a:r>
              <a:rPr lang="en-US" b="1" dirty="0" smtClean="0">
                <a:solidFill>
                  <a:srgbClr val="FFFF00"/>
                </a:solidFill>
              </a:rPr>
              <a:t/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b="1" dirty="0" smtClean="0">
                <a:solidFill>
                  <a:srgbClr val="FFFF00"/>
                </a:solidFill>
              </a:rPr>
              <a:t/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b="1" dirty="0" smtClean="0">
                <a:solidFill>
                  <a:srgbClr val="FFFF00"/>
                </a:solidFill>
              </a:rPr>
              <a:t/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b="1" dirty="0" smtClean="0">
                <a:solidFill>
                  <a:srgbClr val="FFFF00"/>
                </a:solidFill>
              </a:rPr>
              <a:t/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b="1" dirty="0" smtClean="0">
                <a:solidFill>
                  <a:srgbClr val="FFFF00"/>
                </a:solidFill>
              </a:rPr>
              <a:t/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b="1" dirty="0" smtClean="0">
                <a:solidFill>
                  <a:srgbClr val="FFFF00"/>
                </a:solidFill>
              </a:rPr>
              <a:t/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b="1" dirty="0" smtClean="0">
                <a:solidFill>
                  <a:srgbClr val="FFFF00"/>
                </a:solidFill>
              </a:rPr>
              <a:t/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sz="2700" b="1" dirty="0" smtClean="0">
                <a:solidFill>
                  <a:srgbClr val="74B230"/>
                </a:solidFill>
              </a:rPr>
              <a:t>the pilot project</a:t>
            </a:r>
            <a:r>
              <a:rPr lang="el-GR" b="1" dirty="0" smtClean="0">
                <a:solidFill>
                  <a:srgbClr val="74B230"/>
                </a:solidFill>
              </a:rPr>
              <a:t> </a:t>
            </a:r>
            <a:br>
              <a:rPr lang="el-GR" b="1" dirty="0" smtClean="0">
                <a:solidFill>
                  <a:srgbClr val="74B230"/>
                </a:solidFill>
              </a:rPr>
            </a:br>
            <a:r>
              <a:rPr lang="el-GR" b="1" dirty="0" smtClean="0">
                <a:solidFill>
                  <a:srgbClr val="74B230"/>
                </a:solidFill>
              </a:rPr>
              <a:t>‘</a:t>
            </a:r>
            <a:r>
              <a:rPr lang="en-US" sz="3100" b="1" i="1" dirty="0" smtClean="0">
                <a:solidFill>
                  <a:srgbClr val="74B230"/>
                </a:solidFill>
              </a:rPr>
              <a:t>AGIOS EFSTRATIOS-GREEN ISLAND</a:t>
            </a:r>
            <a:r>
              <a:rPr lang="el-GR" b="1" i="1" dirty="0" smtClean="0">
                <a:solidFill>
                  <a:srgbClr val="74B230"/>
                </a:solidFill>
              </a:rPr>
              <a:t>’</a:t>
            </a:r>
            <a:r>
              <a:rPr lang="en-US" b="1" dirty="0" smtClean="0">
                <a:solidFill>
                  <a:srgbClr val="74B230"/>
                </a:solidFill>
              </a:rPr>
              <a:t/>
            </a:r>
            <a:br>
              <a:rPr lang="en-US" b="1" dirty="0" smtClean="0">
                <a:solidFill>
                  <a:srgbClr val="74B230"/>
                </a:solidFill>
              </a:rPr>
            </a:br>
            <a:endParaRPr lang="en-US" b="1" dirty="0">
              <a:solidFill>
                <a:srgbClr val="74B230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755576" y="2708920"/>
            <a:ext cx="7776864" cy="3168352"/>
          </a:xfrm>
          <a:noFill/>
        </p:spPr>
        <p:txBody>
          <a:bodyPr>
            <a:normAutofit/>
          </a:bodyPr>
          <a:lstStyle/>
          <a:p>
            <a:endParaRPr lang="en-US" dirty="0" smtClean="0"/>
          </a:p>
          <a:p>
            <a:pPr algn="ctr"/>
            <a:r>
              <a:rPr lang="en-US" sz="1800" dirty="0"/>
              <a:t>C</a:t>
            </a:r>
            <a:r>
              <a:rPr lang="en-US" sz="1800" b="1" dirty="0" smtClean="0"/>
              <a:t>entre for Renewable Energy Sources and Saving (CRES)</a:t>
            </a:r>
            <a:endParaRPr lang="el-GR" sz="1800" b="1" dirty="0" smtClean="0"/>
          </a:p>
          <a:p>
            <a:pPr algn="ctr"/>
            <a:endParaRPr lang="el-GR" sz="1600" dirty="0" smtClean="0"/>
          </a:p>
          <a:p>
            <a:pPr algn="ctr"/>
            <a:r>
              <a:rPr lang="en-US" sz="1200" i="1" dirty="0" err="1" smtClean="0"/>
              <a:t>Panagiotis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Zorlos</a:t>
            </a:r>
            <a:endParaRPr lang="en-US" sz="1200" i="1" dirty="0" smtClean="0"/>
          </a:p>
          <a:p>
            <a:pPr algn="ctr"/>
            <a:r>
              <a:rPr lang="en-US" sz="1200" i="1" dirty="0" smtClean="0"/>
              <a:t>Project Manager</a:t>
            </a:r>
            <a:endParaRPr lang="el-GR" sz="1200" i="1" dirty="0" smtClean="0"/>
          </a:p>
          <a:p>
            <a:pPr algn="ctr"/>
            <a:endParaRPr lang="en-US" sz="1600" dirty="0" smtClean="0"/>
          </a:p>
          <a:p>
            <a:pPr algn="ctr"/>
            <a:endParaRPr lang="en-US" sz="1600" dirty="0" smtClean="0"/>
          </a:p>
          <a:p>
            <a:pPr algn="ctr"/>
            <a:r>
              <a:rPr lang="en-US" sz="1600" dirty="0" smtClean="0"/>
              <a:t>EUROPEAN FORUM ON CLEAN FOR ISLANDS</a:t>
            </a:r>
            <a:endParaRPr lang="el-GR" sz="1600" dirty="0" smtClean="0"/>
          </a:p>
          <a:p>
            <a:pPr algn="ctr"/>
            <a:r>
              <a:rPr lang="en-US" sz="1600" dirty="0" smtClean="0"/>
              <a:t>Naxos, 9-11</a:t>
            </a:r>
            <a:r>
              <a:rPr lang="el-GR" sz="1600" dirty="0" smtClean="0"/>
              <a:t> </a:t>
            </a:r>
            <a:r>
              <a:rPr lang="en-US" sz="1600" dirty="0" smtClean="0"/>
              <a:t>July</a:t>
            </a:r>
            <a:r>
              <a:rPr lang="el-GR" sz="1600" dirty="0" smtClean="0"/>
              <a:t> 2018</a:t>
            </a:r>
            <a:endParaRPr lang="en-US" sz="1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47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196" y="188640"/>
            <a:ext cx="8113701" cy="576064"/>
          </a:xfrm>
        </p:spPr>
        <p:txBody>
          <a:bodyPr>
            <a:normAutofit/>
          </a:bodyPr>
          <a:lstStyle/>
          <a:p>
            <a:r>
              <a:rPr lang="en-US" dirty="0" smtClean="0"/>
              <a:t>RES BASED HYBRID ENERGY SYSTEM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5724128" y="1268760"/>
            <a:ext cx="3312368" cy="4680519"/>
          </a:xfrm>
        </p:spPr>
        <p:txBody>
          <a:bodyPr>
            <a:normAutofit fontScale="85000" lnSpcReduction="10000"/>
          </a:bodyPr>
          <a:lstStyle/>
          <a:p>
            <a:pPr marL="45720" indent="0">
              <a:buNone/>
            </a:pPr>
            <a:r>
              <a:rPr lang="en-US" sz="2400" b="1" dirty="0" smtClean="0"/>
              <a:t>    </a:t>
            </a:r>
            <a:r>
              <a:rPr lang="el-GR" sz="2400" b="1" dirty="0" smtClean="0"/>
              <a:t> </a:t>
            </a:r>
            <a:r>
              <a:rPr lang="en-US" sz="2400" b="1" dirty="0" smtClean="0"/>
              <a:t>RES Hybrid System</a:t>
            </a:r>
          </a:p>
          <a:p>
            <a:pPr lvl="1"/>
            <a:r>
              <a:rPr lang="en-US" b="1" dirty="0"/>
              <a:t>1,0 MW RES power plant, </a:t>
            </a:r>
            <a:r>
              <a:rPr lang="en-US" b="1" dirty="0" smtClean="0"/>
              <a:t>WT</a:t>
            </a:r>
            <a:r>
              <a:rPr lang="el-GR" b="1" dirty="0" smtClean="0"/>
              <a:t> 800-900 </a:t>
            </a:r>
            <a:r>
              <a:rPr lang="en-US" b="1" dirty="0" smtClean="0"/>
              <a:t>kW, PV</a:t>
            </a:r>
            <a:r>
              <a:rPr lang="el-GR" b="1" dirty="0" smtClean="0"/>
              <a:t> 150-250 </a:t>
            </a:r>
            <a:r>
              <a:rPr lang="en-US" b="1" dirty="0" smtClean="0"/>
              <a:t>kW.</a:t>
            </a:r>
          </a:p>
          <a:p>
            <a:pPr lvl="1"/>
            <a:r>
              <a:rPr lang="en-US" b="1" dirty="0" smtClean="0"/>
              <a:t>BESS</a:t>
            </a:r>
            <a:r>
              <a:rPr lang="el-GR" b="1" dirty="0" smtClean="0"/>
              <a:t> </a:t>
            </a:r>
            <a:r>
              <a:rPr lang="en-US" b="1" dirty="0" smtClean="0"/>
              <a:t>1 MW/2,5 </a:t>
            </a:r>
            <a:r>
              <a:rPr lang="en-US" b="1" dirty="0" err="1" smtClean="0"/>
              <a:t>MWh</a:t>
            </a:r>
            <a:r>
              <a:rPr lang="en-US" b="1" dirty="0" smtClean="0"/>
              <a:t> </a:t>
            </a:r>
          </a:p>
          <a:p>
            <a:pPr lvl="1"/>
            <a:r>
              <a:rPr lang="en-US" b="1" dirty="0" smtClean="0"/>
              <a:t>EMS</a:t>
            </a:r>
            <a:endParaRPr lang="el-GR" b="1" dirty="0" smtClean="0"/>
          </a:p>
          <a:p>
            <a:pPr lvl="1"/>
            <a:r>
              <a:rPr lang="en-US" b="1" dirty="0" smtClean="0"/>
              <a:t>Grid interconnection infrastructure</a:t>
            </a:r>
            <a:endParaRPr lang="el-GR" b="1" dirty="0" smtClean="0"/>
          </a:p>
          <a:p>
            <a:pPr lvl="1"/>
            <a:endParaRPr lang="en-US" b="1" dirty="0" smtClean="0"/>
          </a:p>
          <a:p>
            <a:pPr lvl="1"/>
            <a:endParaRPr lang="en-US" b="1" dirty="0" smtClean="0"/>
          </a:p>
          <a:p>
            <a:pPr marL="45720" indent="0">
              <a:buNone/>
            </a:pPr>
            <a:r>
              <a:rPr lang="en-US" sz="2400" b="1" dirty="0" smtClean="0"/>
              <a:t>    </a:t>
            </a:r>
            <a:r>
              <a:rPr lang="el-GR" sz="2400" b="1" dirty="0" smtClean="0"/>
              <a:t> </a:t>
            </a:r>
            <a:r>
              <a:rPr lang="en-US" sz="2400" b="1" dirty="0" smtClean="0"/>
              <a:t>District Heating (D.H.)</a:t>
            </a:r>
          </a:p>
          <a:p>
            <a:pPr lvl="1"/>
            <a:r>
              <a:rPr lang="en-US" b="1" dirty="0" smtClean="0"/>
              <a:t>D.H. plant (electricity-to-heat units </a:t>
            </a:r>
            <a:r>
              <a:rPr lang="en-US" b="1" dirty="0"/>
              <a:t>+</a:t>
            </a:r>
            <a:r>
              <a:rPr lang="en-US" b="1" dirty="0" smtClean="0"/>
              <a:t> back up thermal unit, 800 kW each)</a:t>
            </a:r>
            <a:endParaRPr lang="el-GR" b="1" dirty="0" smtClean="0"/>
          </a:p>
          <a:p>
            <a:pPr lvl="1"/>
            <a:r>
              <a:rPr lang="en-US" b="1" dirty="0" smtClean="0"/>
              <a:t>500 m3 insulated hot water storage tanks (30 </a:t>
            </a:r>
            <a:r>
              <a:rPr lang="en-US" b="1" dirty="0" err="1" smtClean="0"/>
              <a:t>MWh</a:t>
            </a:r>
            <a:r>
              <a:rPr lang="en-US" b="1" dirty="0" smtClean="0"/>
              <a:t> at </a:t>
            </a:r>
            <a:r>
              <a:rPr lang="el-GR" b="1" dirty="0" smtClean="0"/>
              <a:t>Δ</a:t>
            </a:r>
            <a:r>
              <a:rPr lang="en-US" b="1" dirty="0" smtClean="0"/>
              <a:t>T=55</a:t>
            </a:r>
            <a:r>
              <a:rPr lang="en-US" b="1" baseline="30000" dirty="0" smtClean="0"/>
              <a:t>o</a:t>
            </a:r>
            <a:r>
              <a:rPr lang="en-US" b="1" dirty="0" smtClean="0"/>
              <a:t> C)</a:t>
            </a:r>
            <a:endParaRPr lang="el-GR" b="1" dirty="0" smtClean="0"/>
          </a:p>
          <a:p>
            <a:pPr lvl="1"/>
            <a:r>
              <a:rPr lang="en-US" b="1" dirty="0" smtClean="0"/>
              <a:t>4 km distribution network and consumer substations</a:t>
            </a:r>
          </a:p>
          <a:p>
            <a:pPr lvl="1"/>
            <a:r>
              <a:rPr lang="en-US" b="1" dirty="0" smtClean="0"/>
              <a:t>EMS</a:t>
            </a:r>
            <a:endParaRPr lang="el-GR" b="1" dirty="0" smtClean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41" y="1232182"/>
            <a:ext cx="5904656" cy="45739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38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196" y="188640"/>
            <a:ext cx="8113701" cy="576064"/>
          </a:xfrm>
        </p:spPr>
        <p:txBody>
          <a:bodyPr>
            <a:normAutofit/>
          </a:bodyPr>
          <a:lstStyle/>
          <a:p>
            <a:r>
              <a:rPr lang="en-US" dirty="0" smtClean="0"/>
              <a:t>ENERGY SAVING ACTIONS</a:t>
            </a:r>
            <a:endParaRPr lang="en-US" dirty="0"/>
          </a:p>
        </p:txBody>
      </p:sp>
      <p:sp>
        <p:nvSpPr>
          <p:cNvPr id="3" name="AutoShape 6" descr="ÎÏÎ¿ÏÎ­Î»ÎµÏÎ¼Î± ÎµÎ¹ÎºÏÎ½Î±Ï Î³Î¹Î± solar vehicle charging st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ÎÏÎ¿ÏÎ­Î»ÎµÏÎ¼Î± ÎµÎ¹ÎºÏÎ½Î±Ï Î³Î¹Î± solar vehicle charging stati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1" descr="ÎÏÎ¿ÏÎ­Î»ÎµÏÎ¼Î± ÎµÎ¹ÎºÏÎ½Î±Ï Î³Î¹Î± solar vehicle charging stati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3" descr="ÎÏÎ¿ÏÎ­Î»ÎµÏÎ¼Î± ÎµÎ¹ÎºÏÎ½Î±Ï Î³Î¹Î± solar vehicle charging statio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5" descr="ÎÏÎ¿ÏÎ­Î»ÎµÏÎ¼Î± ÎµÎ¹ÎºÏÎ½Î±Ï Î³Î¹Î± solar vehicle charging station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97" name="Picture 25" descr="Î£ÏÎµÏÎ¹ÎºÎ® ÎµÎ¹ÎºÏÎ½Î±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358" y="3602003"/>
            <a:ext cx="3507692" cy="239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2"/>
          <p:cNvSpPr txBox="1">
            <a:spLocks/>
          </p:cNvSpPr>
          <p:nvPr/>
        </p:nvSpPr>
        <p:spPr>
          <a:xfrm>
            <a:off x="4340423" y="3501008"/>
            <a:ext cx="3525346" cy="1052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1800" b="1" dirty="0" smtClean="0"/>
              <a:t>Introduction of RES charged electrical vehicles</a:t>
            </a:r>
            <a:endParaRPr lang="en-US" sz="1800" b="1" dirty="0"/>
          </a:p>
        </p:txBody>
      </p:sp>
      <p:pic>
        <p:nvPicPr>
          <p:cNvPr id="1029" name="Picture 5" descr="D:\Desktop\ΠΡ. ΝΗΣΙ\PHOTOs ΤΑΞΙΔΙΟΥ 1\New folder\DSC_33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642" y="1196752"/>
            <a:ext cx="3672408" cy="211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Desktop\ΠΡ. ΝΗΣΙ\PHOTOs ΤΑΞΙΔΙΟΥ 1\New folder\DSC_343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95" y="3832060"/>
            <a:ext cx="3267302" cy="216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Placeholder 2"/>
          <p:cNvSpPr txBox="1">
            <a:spLocks/>
          </p:cNvSpPr>
          <p:nvPr/>
        </p:nvSpPr>
        <p:spPr>
          <a:xfrm>
            <a:off x="1069975" y="855843"/>
            <a:ext cx="4032448" cy="1063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Wingdings" charset="2"/>
              <a:buNone/>
            </a:pPr>
            <a:r>
              <a:rPr lang="en-US" sz="1800" b="1" dirty="0" smtClean="0"/>
              <a:t>Thermal insulation of municipal buildings and school complex</a:t>
            </a:r>
            <a:endParaRPr lang="en-US" sz="1800" b="1" dirty="0"/>
          </a:p>
          <a:p>
            <a:pPr marL="45720" indent="0">
              <a:buNone/>
            </a:pPr>
            <a:endParaRPr lang="en-US" sz="1800" b="1" dirty="0"/>
          </a:p>
          <a:p>
            <a:pPr marL="45720" indent="0">
              <a:buNone/>
            </a:pPr>
            <a:endParaRPr lang="en-US" sz="1800" b="1" dirty="0" smtClean="0"/>
          </a:p>
          <a:p>
            <a:pPr marL="45720" indent="0">
              <a:buNone/>
            </a:pPr>
            <a:endParaRPr lang="en-US" sz="1800" b="1" dirty="0" smtClean="0"/>
          </a:p>
        </p:txBody>
      </p:sp>
      <p:pic>
        <p:nvPicPr>
          <p:cNvPr id="1031" name="Picture 7" descr="D:\Desktop\ΠΡ. ΝΗΣΙ\PHOTOs ΤΑΞΙΔΙΟΥ 1\New folder\DSC_350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95" y="1549722"/>
            <a:ext cx="3267302" cy="216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64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23527" y="152400"/>
            <a:ext cx="7698427" cy="576064"/>
          </a:xfrm>
        </p:spPr>
        <p:txBody>
          <a:bodyPr/>
          <a:lstStyle/>
          <a:p>
            <a:r>
              <a:rPr lang="en-US" dirty="0"/>
              <a:t>e</a:t>
            </a:r>
            <a:r>
              <a:rPr lang="en-US" dirty="0" smtClean="0"/>
              <a:t>nergy demand</a:t>
            </a:r>
            <a:endParaRPr lang="en-US" dirty="0"/>
          </a:p>
        </p:txBody>
      </p:sp>
      <p:pic>
        <p:nvPicPr>
          <p:cNvPr id="4120" name="Picture 5" descr="Αποτέλεσμα εικόνας για diesel power generating st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321" y="908720"/>
            <a:ext cx="1923530" cy="1420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21" descr="DSC_31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622" y="2809377"/>
            <a:ext cx="4528929" cy="299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4613189" y="2176851"/>
            <a:ext cx="0" cy="1671116"/>
          </a:xfrm>
          <a:prstGeom prst="line">
            <a:avLst/>
          </a:prstGeom>
          <a:ln w="2286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25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Rectangle 26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27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28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483768" y="4453115"/>
            <a:ext cx="774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100%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28503" y="214470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100%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708338" y="1018878"/>
            <a:ext cx="27250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Electricity: 1,2 </a:t>
            </a:r>
            <a:r>
              <a:rPr lang="en-US" b="1" dirty="0" err="1" smtClean="0"/>
              <a:t>GWh</a:t>
            </a:r>
            <a:r>
              <a:rPr lang="en-US" b="1" dirty="0" smtClean="0"/>
              <a:t>/y 350 kW peak</a:t>
            </a:r>
          </a:p>
          <a:p>
            <a:r>
              <a:rPr lang="en-US" b="1" dirty="0"/>
              <a:t>s</a:t>
            </a:r>
            <a:r>
              <a:rPr lang="en-US" b="1" dirty="0" smtClean="0"/>
              <a:t>erved by local diesel station (PPC) </a:t>
            </a:r>
          </a:p>
          <a:p>
            <a:r>
              <a:rPr lang="en-US" b="1" dirty="0" smtClean="0"/>
              <a:t>2X90+3X220=840 kW</a:t>
            </a:r>
            <a:endParaRPr lang="en-US" b="1" dirty="0"/>
          </a:p>
          <a:p>
            <a:endParaRPr lang="en-US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6331617" y="2550744"/>
            <a:ext cx="1634767" cy="907655"/>
            <a:chOff x="955121" y="1052736"/>
            <a:chExt cx="1634767" cy="907655"/>
          </a:xfrm>
        </p:grpSpPr>
        <p:pic>
          <p:nvPicPr>
            <p:cNvPr id="28" name="Picture 27" descr="Αποτέλεσμα εικόνας για fuel boiler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355" y="1052736"/>
              <a:ext cx="754533" cy="90765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cxnSp>
          <p:nvCxnSpPr>
            <p:cNvPr id="27" name="Straight Connector 26"/>
            <p:cNvCxnSpPr/>
            <p:nvPr/>
          </p:nvCxnSpPr>
          <p:spPr>
            <a:xfrm flipH="1">
              <a:off x="955121" y="1514401"/>
              <a:ext cx="931506" cy="0"/>
            </a:xfrm>
            <a:prstGeom prst="line">
              <a:avLst/>
            </a:prstGeom>
            <a:ln w="762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997924" y="3654371"/>
            <a:ext cx="1634767" cy="907655"/>
            <a:chOff x="1043608" y="2809376"/>
            <a:chExt cx="1634767" cy="907655"/>
          </a:xfrm>
        </p:grpSpPr>
        <p:pic>
          <p:nvPicPr>
            <p:cNvPr id="30" name="Picture 29" descr="Αποτέλεσμα εικόνας για fuel boiler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8" y="2809376"/>
              <a:ext cx="754533" cy="90765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cxnSp>
          <p:nvCxnSpPr>
            <p:cNvPr id="31" name="Straight Connector 30"/>
            <p:cNvCxnSpPr/>
            <p:nvPr/>
          </p:nvCxnSpPr>
          <p:spPr>
            <a:xfrm>
              <a:off x="1746869" y="3251179"/>
              <a:ext cx="931506" cy="0"/>
            </a:xfrm>
            <a:prstGeom prst="line">
              <a:avLst/>
            </a:prstGeom>
            <a:ln w="762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1008228" y="4847023"/>
            <a:ext cx="1634767" cy="907655"/>
            <a:chOff x="1043608" y="2809376"/>
            <a:chExt cx="1634767" cy="907655"/>
          </a:xfrm>
        </p:grpSpPr>
        <p:pic>
          <p:nvPicPr>
            <p:cNvPr id="33" name="Picture 32" descr="Αποτέλεσμα εικόνας για fuel boiler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8" y="2809376"/>
              <a:ext cx="754533" cy="90765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cxnSp>
          <p:nvCxnSpPr>
            <p:cNvPr id="34" name="Straight Connector 33"/>
            <p:cNvCxnSpPr/>
            <p:nvPr/>
          </p:nvCxnSpPr>
          <p:spPr>
            <a:xfrm>
              <a:off x="1746869" y="3251179"/>
              <a:ext cx="931506" cy="0"/>
            </a:xfrm>
            <a:prstGeom prst="line">
              <a:avLst/>
            </a:prstGeom>
            <a:ln w="762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6331617" y="3730126"/>
            <a:ext cx="1634767" cy="907655"/>
            <a:chOff x="955121" y="1052736"/>
            <a:chExt cx="1634767" cy="907655"/>
          </a:xfrm>
        </p:grpSpPr>
        <p:pic>
          <p:nvPicPr>
            <p:cNvPr id="42" name="Picture 41" descr="Αποτέλεσμα εικόνας για fuel boiler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355" y="1052736"/>
              <a:ext cx="754533" cy="90765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cxnSp>
          <p:nvCxnSpPr>
            <p:cNvPr id="43" name="Straight Connector 42"/>
            <p:cNvCxnSpPr/>
            <p:nvPr/>
          </p:nvCxnSpPr>
          <p:spPr>
            <a:xfrm flipH="1">
              <a:off x="955121" y="1514401"/>
              <a:ext cx="931506" cy="0"/>
            </a:xfrm>
            <a:prstGeom prst="line">
              <a:avLst/>
            </a:prstGeom>
            <a:ln w="762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6331617" y="4896527"/>
            <a:ext cx="1634767" cy="907655"/>
            <a:chOff x="955121" y="1052736"/>
            <a:chExt cx="1634767" cy="907655"/>
          </a:xfrm>
        </p:grpSpPr>
        <p:pic>
          <p:nvPicPr>
            <p:cNvPr id="45" name="Picture 44" descr="Αποτέλεσμα εικόνας για fuel boiler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355" y="1052736"/>
              <a:ext cx="754533" cy="90765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cxnSp>
          <p:nvCxnSpPr>
            <p:cNvPr id="46" name="Straight Connector 45"/>
            <p:cNvCxnSpPr/>
            <p:nvPr/>
          </p:nvCxnSpPr>
          <p:spPr>
            <a:xfrm flipH="1">
              <a:off x="955121" y="1514401"/>
              <a:ext cx="931506" cy="0"/>
            </a:xfrm>
            <a:prstGeom prst="line">
              <a:avLst/>
            </a:prstGeom>
            <a:ln w="762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/>
          <p:cNvSpPr txBox="1"/>
          <p:nvPr/>
        </p:nvSpPr>
        <p:spPr>
          <a:xfrm>
            <a:off x="399383" y="2142271"/>
            <a:ext cx="22333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Domestic central heating units, 800 </a:t>
            </a:r>
            <a:r>
              <a:rPr lang="en-US" b="1" dirty="0" err="1"/>
              <a:t>M</a:t>
            </a:r>
            <a:r>
              <a:rPr lang="en-US" b="1" dirty="0" err="1" smtClean="0"/>
              <a:t>Wh</a:t>
            </a:r>
            <a:r>
              <a:rPr lang="en-US" b="1" dirty="0" smtClean="0"/>
              <a:t>/y</a:t>
            </a:r>
          </a:p>
          <a:p>
            <a:r>
              <a:rPr lang="en-US" b="1" dirty="0" smtClean="0"/>
              <a:t>850 kW peak</a:t>
            </a:r>
          </a:p>
          <a:p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594434" y="946098"/>
            <a:ext cx="1561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No RES</a:t>
            </a:r>
          </a:p>
          <a:p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3663727" y="4988860"/>
            <a:ext cx="1930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Central heating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724128" y="4377360"/>
            <a:ext cx="774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100%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31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INTRODUCTION of RES</a:t>
            </a:r>
            <a:endParaRPr lang="en-US" dirty="0"/>
          </a:p>
        </p:txBody>
      </p:sp>
      <p:pic>
        <p:nvPicPr>
          <p:cNvPr id="4109" name="Picture 21" descr="DSC_31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622" y="2809377"/>
            <a:ext cx="4528929" cy="299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2476983" y="873136"/>
            <a:ext cx="2000103" cy="1370200"/>
            <a:chOff x="-2" y="-13538"/>
            <a:chExt cx="2501104" cy="1718279"/>
          </a:xfrm>
        </p:grpSpPr>
        <p:pic>
          <p:nvPicPr>
            <p:cNvPr id="22" name="Picture 21" descr="https://img.renovablesverdes.com/wp-content/uploads/2011/01/aerogenerador1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92" r="48087" b="6136"/>
            <a:stretch/>
          </p:blipFill>
          <p:spPr bwMode="auto">
            <a:xfrm>
              <a:off x="-2" y="-13538"/>
              <a:ext cx="1346401" cy="171827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3" name="Picture 22" descr="Σχετική εικόνα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33" r="15468"/>
            <a:stretch/>
          </p:blipFill>
          <p:spPr bwMode="auto">
            <a:xfrm>
              <a:off x="1360339" y="-7705"/>
              <a:ext cx="1140763" cy="168054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cxnSp>
        <p:nvCxnSpPr>
          <p:cNvPr id="26" name="Straight Connector 25"/>
          <p:cNvCxnSpPr/>
          <p:nvPr/>
        </p:nvCxnSpPr>
        <p:spPr>
          <a:xfrm>
            <a:off x="6218073" y="1245631"/>
            <a:ext cx="0" cy="2399188"/>
          </a:xfrm>
          <a:prstGeom prst="line">
            <a:avLst/>
          </a:prstGeom>
          <a:ln w="762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26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27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28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120" name="Picture 5" descr="Αποτέλεσμα εικόνας για diesel power generating stati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409" y="995803"/>
            <a:ext cx="1457325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455729" y="877787"/>
            <a:ext cx="1684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1,0 MW RES</a:t>
            </a:r>
          </a:p>
          <a:p>
            <a:pPr algn="r"/>
            <a:r>
              <a:rPr lang="en-US" b="1" dirty="0" smtClean="0"/>
              <a:t>~3 </a:t>
            </a:r>
            <a:r>
              <a:rPr lang="en-US" b="1" dirty="0" err="1" smtClean="0"/>
              <a:t>GWh</a:t>
            </a:r>
            <a:r>
              <a:rPr lang="en-US" b="1" dirty="0" smtClean="0"/>
              <a:t>/y</a:t>
            </a:r>
            <a:endParaRPr lang="en-US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7020272" y="116463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Diesel Station</a:t>
            </a:r>
            <a:endParaRPr lang="en-US" b="1" dirty="0"/>
          </a:p>
        </p:txBody>
      </p:sp>
      <p:cxnSp>
        <p:nvCxnSpPr>
          <p:cNvPr id="45" name="Straight Connector 44"/>
          <p:cNvCxnSpPr/>
          <p:nvPr/>
        </p:nvCxnSpPr>
        <p:spPr>
          <a:xfrm>
            <a:off x="3614542" y="2217895"/>
            <a:ext cx="7651" cy="1382804"/>
          </a:xfrm>
          <a:prstGeom prst="line">
            <a:avLst/>
          </a:prstGeom>
          <a:ln w="2286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/>
        </p:nvGrpSpPr>
        <p:grpSpPr>
          <a:xfrm>
            <a:off x="6331617" y="2550744"/>
            <a:ext cx="1634767" cy="907655"/>
            <a:chOff x="955121" y="1052736"/>
            <a:chExt cx="1634767" cy="907655"/>
          </a:xfrm>
        </p:grpSpPr>
        <p:pic>
          <p:nvPicPr>
            <p:cNvPr id="64" name="Picture 63" descr="Αποτέλεσμα εικόνας για fuel boiler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355" y="1052736"/>
              <a:ext cx="754533" cy="90765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cxnSp>
          <p:nvCxnSpPr>
            <p:cNvPr id="65" name="Straight Connector 64"/>
            <p:cNvCxnSpPr/>
            <p:nvPr/>
          </p:nvCxnSpPr>
          <p:spPr>
            <a:xfrm flipH="1">
              <a:off x="955121" y="1514401"/>
              <a:ext cx="931506" cy="0"/>
            </a:xfrm>
            <a:prstGeom prst="line">
              <a:avLst/>
            </a:prstGeom>
            <a:ln w="762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/>
          <p:cNvGrpSpPr/>
          <p:nvPr/>
        </p:nvGrpSpPr>
        <p:grpSpPr>
          <a:xfrm>
            <a:off x="6331617" y="3730126"/>
            <a:ext cx="1634767" cy="907655"/>
            <a:chOff x="955121" y="1052736"/>
            <a:chExt cx="1634767" cy="907655"/>
          </a:xfrm>
        </p:grpSpPr>
        <p:pic>
          <p:nvPicPr>
            <p:cNvPr id="73" name="Picture 72" descr="Αποτέλεσμα εικόνας για fuel boiler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355" y="1052736"/>
              <a:ext cx="754533" cy="90765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cxnSp>
          <p:nvCxnSpPr>
            <p:cNvPr id="74" name="Straight Connector 73"/>
            <p:cNvCxnSpPr/>
            <p:nvPr/>
          </p:nvCxnSpPr>
          <p:spPr>
            <a:xfrm flipH="1">
              <a:off x="955121" y="1514401"/>
              <a:ext cx="931506" cy="0"/>
            </a:xfrm>
            <a:prstGeom prst="line">
              <a:avLst/>
            </a:prstGeom>
            <a:ln w="762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/>
          <p:cNvGrpSpPr/>
          <p:nvPr/>
        </p:nvGrpSpPr>
        <p:grpSpPr>
          <a:xfrm>
            <a:off x="6331617" y="4896527"/>
            <a:ext cx="1634767" cy="907655"/>
            <a:chOff x="955121" y="1052736"/>
            <a:chExt cx="1634767" cy="907655"/>
          </a:xfrm>
        </p:grpSpPr>
        <p:pic>
          <p:nvPicPr>
            <p:cNvPr id="76" name="Picture 75" descr="Αποτέλεσμα εικόνας για fuel boiler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355" y="1052736"/>
              <a:ext cx="754533" cy="90765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cxnSp>
          <p:nvCxnSpPr>
            <p:cNvPr id="77" name="Straight Connector 76"/>
            <p:cNvCxnSpPr/>
            <p:nvPr/>
          </p:nvCxnSpPr>
          <p:spPr>
            <a:xfrm flipH="1">
              <a:off x="955121" y="1514401"/>
              <a:ext cx="931506" cy="0"/>
            </a:xfrm>
            <a:prstGeom prst="line">
              <a:avLst/>
            </a:prstGeom>
            <a:ln w="762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8" name="Straight Connector 77"/>
          <p:cNvCxnSpPr/>
          <p:nvPr/>
        </p:nvCxnSpPr>
        <p:spPr>
          <a:xfrm rot="5400000">
            <a:off x="1701185" y="1253805"/>
            <a:ext cx="0" cy="1584000"/>
          </a:xfrm>
          <a:prstGeom prst="line">
            <a:avLst/>
          </a:prstGeom>
          <a:ln w="3492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243391" y="2075893"/>
            <a:ext cx="1447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~</a:t>
            </a:r>
            <a:r>
              <a:rPr lang="el-GR" b="1" dirty="0" smtClean="0"/>
              <a:t>2</a:t>
            </a:r>
            <a:r>
              <a:rPr lang="en-US" b="1" dirty="0" smtClean="0"/>
              <a:t> </a:t>
            </a:r>
            <a:r>
              <a:rPr lang="en-US" b="1" dirty="0" err="1" smtClean="0"/>
              <a:t>GWh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836554" y="2366078"/>
            <a:ext cx="829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/>
              <a:t>&gt;85</a:t>
            </a:r>
            <a:r>
              <a:rPr lang="en-US" b="1" dirty="0" smtClean="0"/>
              <a:t>%</a:t>
            </a:r>
            <a:endParaRPr lang="en-US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2468216" y="2366078"/>
            <a:ext cx="1447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</a:t>
            </a:r>
            <a:r>
              <a:rPr lang="en-US" b="1" dirty="0" smtClean="0"/>
              <a:t> </a:t>
            </a:r>
            <a:r>
              <a:rPr lang="en-US" b="1" dirty="0" err="1" smtClean="0"/>
              <a:t>GWh</a:t>
            </a:r>
            <a:endParaRPr lang="en-US" b="1" dirty="0"/>
          </a:p>
        </p:txBody>
      </p:sp>
      <p:grpSp>
        <p:nvGrpSpPr>
          <p:cNvPr id="43" name="Group 42"/>
          <p:cNvGrpSpPr/>
          <p:nvPr/>
        </p:nvGrpSpPr>
        <p:grpSpPr>
          <a:xfrm>
            <a:off x="997924" y="3654371"/>
            <a:ext cx="1634767" cy="907655"/>
            <a:chOff x="1043608" y="2809376"/>
            <a:chExt cx="1634767" cy="907655"/>
          </a:xfrm>
        </p:grpSpPr>
        <p:pic>
          <p:nvPicPr>
            <p:cNvPr id="44" name="Picture 43" descr="Αποτέλεσμα εικόνας για fuel boiler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8" y="2809376"/>
              <a:ext cx="754533" cy="90765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cxnSp>
          <p:nvCxnSpPr>
            <p:cNvPr id="46" name="Straight Connector 45"/>
            <p:cNvCxnSpPr/>
            <p:nvPr/>
          </p:nvCxnSpPr>
          <p:spPr>
            <a:xfrm>
              <a:off x="1746869" y="3251179"/>
              <a:ext cx="931506" cy="0"/>
            </a:xfrm>
            <a:prstGeom prst="line">
              <a:avLst/>
            </a:prstGeom>
            <a:ln w="762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1008228" y="4847023"/>
            <a:ext cx="1634767" cy="907655"/>
            <a:chOff x="1043608" y="2809376"/>
            <a:chExt cx="1634767" cy="907655"/>
          </a:xfrm>
        </p:grpSpPr>
        <p:pic>
          <p:nvPicPr>
            <p:cNvPr id="48" name="Picture 47" descr="Αποτέλεσμα εικόνας για fuel boiler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8" y="2809376"/>
              <a:ext cx="754533" cy="90765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cxnSp>
          <p:nvCxnSpPr>
            <p:cNvPr id="49" name="Straight Connector 48"/>
            <p:cNvCxnSpPr/>
            <p:nvPr/>
          </p:nvCxnSpPr>
          <p:spPr>
            <a:xfrm>
              <a:off x="1746869" y="3251179"/>
              <a:ext cx="931506" cy="0"/>
            </a:xfrm>
            <a:prstGeom prst="line">
              <a:avLst/>
            </a:prstGeom>
            <a:ln w="762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/>
          <p:cNvSpPr txBox="1"/>
          <p:nvPr/>
        </p:nvSpPr>
        <p:spPr>
          <a:xfrm>
            <a:off x="6280176" y="2100237"/>
            <a:ext cx="84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/>
              <a:t>&lt;</a:t>
            </a:r>
            <a:r>
              <a:rPr lang="en-US" b="1" dirty="0" smtClean="0"/>
              <a:t>1</a:t>
            </a:r>
            <a:r>
              <a:rPr lang="el-GR" b="1" dirty="0" smtClean="0"/>
              <a:t>5</a:t>
            </a:r>
            <a:r>
              <a:rPr lang="en-US" b="1" dirty="0" smtClean="0"/>
              <a:t>%</a:t>
            </a:r>
            <a:endParaRPr lang="en-US" b="1" dirty="0"/>
          </a:p>
        </p:txBody>
      </p:sp>
      <p:sp>
        <p:nvSpPr>
          <p:cNvPr id="51" name="TextBox 50"/>
          <p:cNvSpPr txBox="1"/>
          <p:nvPr/>
        </p:nvSpPr>
        <p:spPr>
          <a:xfrm>
            <a:off x="5000461" y="2096244"/>
            <a:ext cx="1249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0,2 </a:t>
            </a:r>
            <a:r>
              <a:rPr lang="en-US" b="1" dirty="0" err="1" smtClean="0"/>
              <a:t>GWh</a:t>
            </a:r>
            <a:endParaRPr lang="en-US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2483768" y="4453115"/>
            <a:ext cx="774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100%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724128" y="4377360"/>
            <a:ext cx="774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100%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663727" y="4988860"/>
            <a:ext cx="1930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Central heating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71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1" descr="DSC_31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622" y="2809377"/>
            <a:ext cx="4528929" cy="299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21" descr="DSC_31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622" y="2809377"/>
            <a:ext cx="4528929" cy="299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2476983" y="873136"/>
            <a:ext cx="2000103" cy="1370200"/>
            <a:chOff x="-2" y="-13538"/>
            <a:chExt cx="2501104" cy="1718279"/>
          </a:xfrm>
        </p:grpSpPr>
        <p:pic>
          <p:nvPicPr>
            <p:cNvPr id="22" name="Picture 21" descr="https://img.renovablesverdes.com/wp-content/uploads/2011/01/aerogenerador1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92" r="48087" b="6136"/>
            <a:stretch/>
          </p:blipFill>
          <p:spPr bwMode="auto">
            <a:xfrm>
              <a:off x="-2" y="-13538"/>
              <a:ext cx="1346401" cy="171827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3" name="Picture 22" descr="Σχετική εικόνα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33" r="15468"/>
            <a:stretch/>
          </p:blipFill>
          <p:spPr bwMode="auto">
            <a:xfrm>
              <a:off x="1360339" y="-7705"/>
              <a:ext cx="1140763" cy="168054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cxnSp>
        <p:nvCxnSpPr>
          <p:cNvPr id="26" name="Straight Connector 25"/>
          <p:cNvCxnSpPr/>
          <p:nvPr/>
        </p:nvCxnSpPr>
        <p:spPr>
          <a:xfrm>
            <a:off x="6218073" y="1245631"/>
            <a:ext cx="0" cy="2399188"/>
          </a:xfrm>
          <a:prstGeom prst="line">
            <a:avLst/>
          </a:prstGeom>
          <a:ln w="762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26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27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28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280176" y="2100237"/>
            <a:ext cx="84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/>
              <a:t>&lt;</a:t>
            </a:r>
            <a:r>
              <a:rPr lang="en-US" b="1" dirty="0" smtClean="0"/>
              <a:t>1</a:t>
            </a:r>
            <a:r>
              <a:rPr lang="el-GR" b="1" dirty="0" smtClean="0"/>
              <a:t>5</a:t>
            </a:r>
            <a:r>
              <a:rPr lang="en-US" b="1" dirty="0" smtClean="0"/>
              <a:t>%</a:t>
            </a:r>
            <a:endParaRPr lang="en-US" b="1" dirty="0"/>
          </a:p>
        </p:txBody>
      </p:sp>
      <p:pic>
        <p:nvPicPr>
          <p:cNvPr id="4120" name="Picture 5" descr="Αποτέλεσμα εικόνας για diesel power generating stati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409" y="995803"/>
            <a:ext cx="1457325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455729" y="877787"/>
            <a:ext cx="1684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1,0 MW RES</a:t>
            </a:r>
          </a:p>
          <a:p>
            <a:pPr algn="r"/>
            <a:r>
              <a:rPr lang="en-US" b="1" dirty="0" smtClean="0"/>
              <a:t>~3 </a:t>
            </a:r>
            <a:r>
              <a:rPr lang="en-US" b="1" dirty="0" err="1" smtClean="0"/>
              <a:t>GWh</a:t>
            </a:r>
            <a:r>
              <a:rPr lang="en-US" b="1" dirty="0" smtClean="0"/>
              <a:t>/y</a:t>
            </a:r>
            <a:endParaRPr lang="en-US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7020272" y="116463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Diesel Station</a:t>
            </a:r>
            <a:endParaRPr lang="en-US" b="1" dirty="0"/>
          </a:p>
        </p:txBody>
      </p:sp>
      <p:sp>
        <p:nvSpPr>
          <p:cNvPr id="80" name="TextBox 79"/>
          <p:cNvSpPr txBox="1"/>
          <p:nvPr/>
        </p:nvSpPr>
        <p:spPr>
          <a:xfrm>
            <a:off x="252264" y="1684449"/>
            <a:ext cx="1123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~1 </a:t>
            </a:r>
            <a:r>
              <a:rPr lang="en-US" b="1" dirty="0" err="1" smtClean="0"/>
              <a:t>GWh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203235" y="2436822"/>
            <a:ext cx="829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/>
              <a:t>&gt;85</a:t>
            </a:r>
            <a:r>
              <a:rPr lang="en-US" b="1" dirty="0" smtClean="0"/>
              <a:t>%</a:t>
            </a:r>
            <a:endParaRPr lang="en-US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1640047" y="2445225"/>
            <a:ext cx="1147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~1 </a:t>
            </a:r>
            <a:r>
              <a:rPr lang="en-US" b="1" dirty="0" err="1" smtClean="0"/>
              <a:t>GWh</a:t>
            </a:r>
            <a:endParaRPr lang="en-US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5000461" y="2096244"/>
            <a:ext cx="1249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0,2 </a:t>
            </a:r>
            <a:r>
              <a:rPr lang="en-US" b="1" dirty="0" err="1" smtClean="0"/>
              <a:t>GWh</a:t>
            </a:r>
            <a:endParaRPr lang="en-US" b="1" dirty="0"/>
          </a:p>
        </p:txBody>
      </p:sp>
      <p:pic>
        <p:nvPicPr>
          <p:cNvPr id="51" name="Picture 50" descr="Σχετική εικόνα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48" y="3023862"/>
            <a:ext cx="1222840" cy="12876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52" name="Straight Connector 51"/>
          <p:cNvCxnSpPr/>
          <p:nvPr/>
        </p:nvCxnSpPr>
        <p:spPr>
          <a:xfrm>
            <a:off x="1923977" y="3606561"/>
            <a:ext cx="1499870" cy="0"/>
          </a:xfrm>
          <a:prstGeom prst="line">
            <a:avLst/>
          </a:prstGeom>
          <a:ln w="2222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338885" y="5456452"/>
            <a:ext cx="1873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FUEL 20% </a:t>
            </a:r>
            <a:endParaRPr lang="en-US" b="1" dirty="0"/>
          </a:p>
        </p:txBody>
      </p:sp>
      <p:sp>
        <p:nvSpPr>
          <p:cNvPr id="54" name="TextBox 53"/>
          <p:cNvSpPr txBox="1"/>
          <p:nvPr/>
        </p:nvSpPr>
        <p:spPr>
          <a:xfrm rot="16200000">
            <a:off x="-114899" y="3460153"/>
            <a:ext cx="1241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RES 80%</a:t>
            </a:r>
            <a:endParaRPr lang="en-US" b="1" dirty="0"/>
          </a:p>
        </p:txBody>
      </p:sp>
      <p:grpSp>
        <p:nvGrpSpPr>
          <p:cNvPr id="55" name="Group 54"/>
          <p:cNvGrpSpPr/>
          <p:nvPr/>
        </p:nvGrpSpPr>
        <p:grpSpPr>
          <a:xfrm>
            <a:off x="771849" y="4427653"/>
            <a:ext cx="2576015" cy="1007197"/>
            <a:chOff x="1043607" y="2809376"/>
            <a:chExt cx="2264243" cy="1007197"/>
          </a:xfrm>
        </p:grpSpPr>
        <p:pic>
          <p:nvPicPr>
            <p:cNvPr id="56" name="Picture 55" descr="Αποτέλεσμα εικόνας για fuel boiler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7" y="2809376"/>
              <a:ext cx="1074840" cy="100719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cxnSp>
          <p:nvCxnSpPr>
            <p:cNvPr id="57" name="Straight Connector 56"/>
            <p:cNvCxnSpPr/>
            <p:nvPr/>
          </p:nvCxnSpPr>
          <p:spPr>
            <a:xfrm>
              <a:off x="2056294" y="3312974"/>
              <a:ext cx="1251556" cy="0"/>
            </a:xfrm>
            <a:prstGeom prst="line">
              <a:avLst/>
            </a:prstGeom>
            <a:ln w="762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1375617" y="2284903"/>
            <a:ext cx="2822972" cy="1382804"/>
            <a:chOff x="1375617" y="2284903"/>
            <a:chExt cx="2822972" cy="1382804"/>
          </a:xfrm>
        </p:grpSpPr>
        <p:cxnSp>
          <p:nvCxnSpPr>
            <p:cNvPr id="38" name="Straight Connector 37"/>
            <p:cNvCxnSpPr/>
            <p:nvPr/>
          </p:nvCxnSpPr>
          <p:spPr>
            <a:xfrm>
              <a:off x="1468005" y="2403324"/>
              <a:ext cx="0" cy="1097684"/>
            </a:xfrm>
            <a:prstGeom prst="line">
              <a:avLst/>
            </a:prstGeom>
            <a:ln w="22860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4190938" y="2284903"/>
              <a:ext cx="7651" cy="1382804"/>
            </a:xfrm>
            <a:prstGeom prst="line">
              <a:avLst/>
            </a:prstGeom>
            <a:ln w="22860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1375617" y="2403325"/>
              <a:ext cx="2822972" cy="0"/>
            </a:xfrm>
            <a:prstGeom prst="line">
              <a:avLst/>
            </a:prstGeom>
            <a:ln w="228600">
              <a:solidFill>
                <a:srgbClr val="FFC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8" name="Straight Connector 57"/>
          <p:cNvCxnSpPr/>
          <p:nvPr/>
        </p:nvCxnSpPr>
        <p:spPr>
          <a:xfrm>
            <a:off x="1337563" y="1869115"/>
            <a:ext cx="1172827" cy="0"/>
          </a:xfrm>
          <a:prstGeom prst="line">
            <a:avLst/>
          </a:prstGeom>
          <a:ln w="127000">
            <a:solidFill>
              <a:srgbClr val="FFC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3015333" y="2447931"/>
            <a:ext cx="1109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</a:t>
            </a:r>
            <a:r>
              <a:rPr lang="en-US" b="1" dirty="0" smtClean="0"/>
              <a:t> </a:t>
            </a:r>
            <a:r>
              <a:rPr lang="en-US" b="1" dirty="0" err="1" smtClean="0"/>
              <a:t>GWh</a:t>
            </a:r>
            <a:endParaRPr lang="en-US" b="1" dirty="0"/>
          </a:p>
        </p:txBody>
      </p:sp>
      <p:sp>
        <p:nvSpPr>
          <p:cNvPr id="60" name="TextBox 59"/>
          <p:cNvSpPr txBox="1"/>
          <p:nvPr/>
        </p:nvSpPr>
        <p:spPr>
          <a:xfrm>
            <a:off x="2297614" y="4129581"/>
            <a:ext cx="21005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District Heating</a:t>
            </a:r>
            <a:endParaRPr lang="en-US" b="1" dirty="0"/>
          </a:p>
        </p:txBody>
      </p:sp>
      <p:sp>
        <p:nvSpPr>
          <p:cNvPr id="61" name="Subtitle 1"/>
          <p:cNvSpPr>
            <a:spLocks noGrp="1"/>
          </p:cNvSpPr>
          <p:nvPr>
            <p:ph type="subTitle" idx="1"/>
          </p:nvPr>
        </p:nvSpPr>
        <p:spPr>
          <a:xfrm>
            <a:off x="1" y="260648"/>
            <a:ext cx="8028384" cy="576064"/>
          </a:xfrm>
        </p:spPr>
        <p:txBody>
          <a:bodyPr/>
          <a:lstStyle/>
          <a:p>
            <a:r>
              <a:rPr lang="en-US" dirty="0" smtClean="0"/>
              <a:t>INTRODUCTION of RES + D.H.</a:t>
            </a:r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6331617" y="2550744"/>
            <a:ext cx="1634767" cy="907655"/>
            <a:chOff x="955121" y="1052736"/>
            <a:chExt cx="1634767" cy="907655"/>
          </a:xfrm>
        </p:grpSpPr>
        <p:pic>
          <p:nvPicPr>
            <p:cNvPr id="36" name="Picture 35" descr="Αποτέλεσμα εικόνας για fuel boiler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355" y="1052736"/>
              <a:ext cx="754533" cy="90765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cxnSp>
          <p:nvCxnSpPr>
            <p:cNvPr id="41" name="Straight Connector 40"/>
            <p:cNvCxnSpPr/>
            <p:nvPr/>
          </p:nvCxnSpPr>
          <p:spPr>
            <a:xfrm flipH="1">
              <a:off x="955121" y="1514401"/>
              <a:ext cx="931506" cy="0"/>
            </a:xfrm>
            <a:prstGeom prst="line">
              <a:avLst/>
            </a:prstGeom>
            <a:ln w="762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6331617" y="3730126"/>
            <a:ext cx="1634767" cy="907655"/>
            <a:chOff x="955121" y="1052736"/>
            <a:chExt cx="1634767" cy="907655"/>
          </a:xfrm>
        </p:grpSpPr>
        <p:pic>
          <p:nvPicPr>
            <p:cNvPr id="44" name="Picture 43" descr="Αποτέλεσμα εικόνας για fuel boiler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355" y="1052736"/>
              <a:ext cx="754533" cy="90765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cxnSp>
          <p:nvCxnSpPr>
            <p:cNvPr id="45" name="Straight Connector 44"/>
            <p:cNvCxnSpPr/>
            <p:nvPr/>
          </p:nvCxnSpPr>
          <p:spPr>
            <a:xfrm flipH="1">
              <a:off x="955121" y="1514401"/>
              <a:ext cx="931506" cy="0"/>
            </a:xfrm>
            <a:prstGeom prst="line">
              <a:avLst/>
            </a:prstGeom>
            <a:ln w="762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6331617" y="4896527"/>
            <a:ext cx="1634767" cy="907655"/>
            <a:chOff x="955121" y="1052736"/>
            <a:chExt cx="1634767" cy="907655"/>
          </a:xfrm>
        </p:grpSpPr>
        <p:pic>
          <p:nvPicPr>
            <p:cNvPr id="47" name="Picture 46" descr="Αποτέλεσμα εικόνας για fuel boiler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355" y="1052736"/>
              <a:ext cx="754533" cy="90765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cxnSp>
          <p:nvCxnSpPr>
            <p:cNvPr id="48" name="Straight Connector 47"/>
            <p:cNvCxnSpPr/>
            <p:nvPr/>
          </p:nvCxnSpPr>
          <p:spPr>
            <a:xfrm flipH="1">
              <a:off x="955121" y="1514401"/>
              <a:ext cx="931506" cy="0"/>
            </a:xfrm>
            <a:prstGeom prst="line">
              <a:avLst/>
            </a:prstGeom>
            <a:ln w="762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/>
          <p:cNvSpPr txBox="1"/>
          <p:nvPr/>
        </p:nvSpPr>
        <p:spPr>
          <a:xfrm>
            <a:off x="5724128" y="4377360"/>
            <a:ext cx="774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0%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37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1" descr="DSC_31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622" y="2809377"/>
            <a:ext cx="4528929" cy="299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21" descr="DSC_31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622" y="2809377"/>
            <a:ext cx="4528929" cy="299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2476983" y="873136"/>
            <a:ext cx="2000103" cy="1370200"/>
            <a:chOff x="-2" y="-13538"/>
            <a:chExt cx="2501104" cy="1718279"/>
          </a:xfrm>
        </p:grpSpPr>
        <p:pic>
          <p:nvPicPr>
            <p:cNvPr id="22" name="Picture 21" descr="https://img.renovablesverdes.com/wp-content/uploads/2011/01/aerogenerador1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92" r="48087" b="6136"/>
            <a:stretch/>
          </p:blipFill>
          <p:spPr bwMode="auto">
            <a:xfrm>
              <a:off x="-2" y="-13538"/>
              <a:ext cx="1346401" cy="171827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3" name="Picture 22" descr="Σχετική εικόνα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33" r="15468"/>
            <a:stretch/>
          </p:blipFill>
          <p:spPr bwMode="auto">
            <a:xfrm>
              <a:off x="1360339" y="-7705"/>
              <a:ext cx="1140763" cy="168054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4" name="Rectangle 26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27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28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280176" y="2100237"/>
            <a:ext cx="84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100%</a:t>
            </a:r>
            <a:endParaRPr lang="en-US" b="1" dirty="0"/>
          </a:p>
        </p:txBody>
      </p:sp>
      <p:pic>
        <p:nvPicPr>
          <p:cNvPr id="4120" name="Picture 5" descr="Αποτέλεσμα εικόνας για diesel power generating stati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409" y="995803"/>
            <a:ext cx="1457325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455729" y="877787"/>
            <a:ext cx="1684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1,0 MW RES</a:t>
            </a:r>
          </a:p>
          <a:p>
            <a:pPr algn="r"/>
            <a:r>
              <a:rPr lang="en-US" b="1" dirty="0"/>
              <a:t>0</a:t>
            </a:r>
            <a:r>
              <a:rPr lang="en-US" b="1" dirty="0" smtClean="0"/>
              <a:t> </a:t>
            </a:r>
            <a:r>
              <a:rPr lang="en-US" b="1" dirty="0" err="1" smtClean="0"/>
              <a:t>GWh</a:t>
            </a:r>
            <a:r>
              <a:rPr lang="en-US" b="1" dirty="0" smtClean="0"/>
              <a:t>/y</a:t>
            </a:r>
            <a:endParaRPr lang="en-US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7020272" y="116463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Diesel Station</a:t>
            </a:r>
            <a:endParaRPr lang="en-US" b="1" dirty="0"/>
          </a:p>
        </p:txBody>
      </p:sp>
      <p:pic>
        <p:nvPicPr>
          <p:cNvPr id="51" name="Picture 50" descr="Σχετική εικόνα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48" y="3023862"/>
            <a:ext cx="1222840" cy="12876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3" name="TextBox 52"/>
          <p:cNvSpPr txBox="1"/>
          <p:nvPr/>
        </p:nvSpPr>
        <p:spPr>
          <a:xfrm>
            <a:off x="338885" y="5456452"/>
            <a:ext cx="1873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FUEL ?% </a:t>
            </a:r>
            <a:endParaRPr lang="en-US" b="1" dirty="0"/>
          </a:p>
        </p:txBody>
      </p:sp>
      <p:sp>
        <p:nvSpPr>
          <p:cNvPr id="54" name="TextBox 53"/>
          <p:cNvSpPr txBox="1"/>
          <p:nvPr/>
        </p:nvSpPr>
        <p:spPr>
          <a:xfrm rot="16200000">
            <a:off x="-114899" y="3460153"/>
            <a:ext cx="1241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RES ?%</a:t>
            </a:r>
            <a:endParaRPr lang="en-US" b="1" dirty="0"/>
          </a:p>
        </p:txBody>
      </p:sp>
      <p:sp>
        <p:nvSpPr>
          <p:cNvPr id="61" name="Subtitle 1"/>
          <p:cNvSpPr>
            <a:spLocks noGrp="1"/>
          </p:cNvSpPr>
          <p:nvPr>
            <p:ph type="subTitle" idx="1"/>
          </p:nvPr>
        </p:nvSpPr>
        <p:spPr>
          <a:xfrm>
            <a:off x="1" y="260648"/>
            <a:ext cx="8028384" cy="576064"/>
          </a:xfrm>
        </p:spPr>
        <p:txBody>
          <a:bodyPr/>
          <a:lstStyle/>
          <a:p>
            <a:r>
              <a:rPr lang="en-US" dirty="0" smtClean="0"/>
              <a:t>fault</a:t>
            </a:r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6331617" y="2550744"/>
            <a:ext cx="1634767" cy="907655"/>
            <a:chOff x="955121" y="1052736"/>
            <a:chExt cx="1634767" cy="907655"/>
          </a:xfrm>
        </p:grpSpPr>
        <p:pic>
          <p:nvPicPr>
            <p:cNvPr id="36" name="Picture 35" descr="Αποτέλεσμα εικόνας για fuel boiler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355" y="1052736"/>
              <a:ext cx="754533" cy="90765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cxnSp>
          <p:nvCxnSpPr>
            <p:cNvPr id="41" name="Straight Connector 40"/>
            <p:cNvCxnSpPr/>
            <p:nvPr/>
          </p:nvCxnSpPr>
          <p:spPr>
            <a:xfrm flipH="1">
              <a:off x="955121" y="1514401"/>
              <a:ext cx="931506" cy="0"/>
            </a:xfrm>
            <a:prstGeom prst="line">
              <a:avLst/>
            </a:prstGeom>
            <a:ln w="762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6331617" y="3730126"/>
            <a:ext cx="1634767" cy="907655"/>
            <a:chOff x="955121" y="1052736"/>
            <a:chExt cx="1634767" cy="907655"/>
          </a:xfrm>
        </p:grpSpPr>
        <p:pic>
          <p:nvPicPr>
            <p:cNvPr id="44" name="Picture 43" descr="Αποτέλεσμα εικόνας για fuel boiler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355" y="1052736"/>
              <a:ext cx="754533" cy="90765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cxnSp>
          <p:nvCxnSpPr>
            <p:cNvPr id="45" name="Straight Connector 44"/>
            <p:cNvCxnSpPr/>
            <p:nvPr/>
          </p:nvCxnSpPr>
          <p:spPr>
            <a:xfrm flipH="1">
              <a:off x="955121" y="1514401"/>
              <a:ext cx="931506" cy="0"/>
            </a:xfrm>
            <a:prstGeom prst="line">
              <a:avLst/>
            </a:prstGeom>
            <a:ln w="762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6331617" y="4896527"/>
            <a:ext cx="1634767" cy="907655"/>
            <a:chOff x="955121" y="1052736"/>
            <a:chExt cx="1634767" cy="907655"/>
          </a:xfrm>
        </p:grpSpPr>
        <p:pic>
          <p:nvPicPr>
            <p:cNvPr id="47" name="Picture 46" descr="Αποτέλεσμα εικόνας για fuel boiler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355" y="1052736"/>
              <a:ext cx="754533" cy="90765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cxnSp>
          <p:nvCxnSpPr>
            <p:cNvPr id="48" name="Straight Connector 47"/>
            <p:cNvCxnSpPr/>
            <p:nvPr/>
          </p:nvCxnSpPr>
          <p:spPr>
            <a:xfrm flipH="1">
              <a:off x="955121" y="1514401"/>
              <a:ext cx="931506" cy="0"/>
            </a:xfrm>
            <a:prstGeom prst="line">
              <a:avLst/>
            </a:prstGeom>
            <a:ln w="762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/>
          <p:cNvSpPr txBox="1"/>
          <p:nvPr/>
        </p:nvSpPr>
        <p:spPr>
          <a:xfrm>
            <a:off x="3177541" y="3822459"/>
            <a:ext cx="774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100%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6156176" y="1916832"/>
            <a:ext cx="0" cy="1671116"/>
          </a:xfrm>
          <a:prstGeom prst="line">
            <a:avLst/>
          </a:prstGeom>
          <a:ln w="2286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 descr="Αποτέλεσμα εικόνας για fuel boiler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49" y="4427653"/>
            <a:ext cx="1222839" cy="1007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6" name="TextBox 65"/>
          <p:cNvSpPr txBox="1"/>
          <p:nvPr/>
        </p:nvSpPr>
        <p:spPr>
          <a:xfrm>
            <a:off x="2744623" y="4789540"/>
            <a:ext cx="21005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District Heating</a:t>
            </a:r>
            <a:endParaRPr lang="en-US" b="1" dirty="0"/>
          </a:p>
        </p:txBody>
      </p:sp>
      <p:sp>
        <p:nvSpPr>
          <p:cNvPr id="2" name="Plus 1"/>
          <p:cNvSpPr/>
          <p:nvPr/>
        </p:nvSpPr>
        <p:spPr>
          <a:xfrm rot="2674675">
            <a:off x="2077909" y="131289"/>
            <a:ext cx="2751863" cy="2853892"/>
          </a:xfrm>
          <a:prstGeom prst="mathPlus">
            <a:avLst>
              <a:gd name="adj1" fmla="val 154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>
            <a:off x="1994688" y="4347836"/>
            <a:ext cx="1499870" cy="0"/>
          </a:xfrm>
          <a:prstGeom prst="line">
            <a:avLst/>
          </a:prstGeom>
          <a:ln w="2222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449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1" descr="DSC_31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622" y="2809377"/>
            <a:ext cx="4528929" cy="299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21" descr="DSC_31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622" y="2809377"/>
            <a:ext cx="4528929" cy="299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2476983" y="873136"/>
            <a:ext cx="2000103" cy="1370200"/>
            <a:chOff x="-2" y="-13538"/>
            <a:chExt cx="2501104" cy="1718279"/>
          </a:xfrm>
        </p:grpSpPr>
        <p:pic>
          <p:nvPicPr>
            <p:cNvPr id="22" name="Picture 21" descr="https://img.renovablesverdes.com/wp-content/uploads/2011/01/aerogenerador1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92" r="48087" b="6136"/>
            <a:stretch/>
          </p:blipFill>
          <p:spPr bwMode="auto">
            <a:xfrm>
              <a:off x="-2" y="-13538"/>
              <a:ext cx="1346401" cy="171827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3" name="Picture 22" descr="Σχετική εικόνα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33" r="15468"/>
            <a:stretch/>
          </p:blipFill>
          <p:spPr bwMode="auto">
            <a:xfrm>
              <a:off x="1360339" y="-7705"/>
              <a:ext cx="1140763" cy="168054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4" name="Rectangle 26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27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28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280176" y="2100237"/>
            <a:ext cx="84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100%</a:t>
            </a:r>
            <a:endParaRPr lang="en-US" b="1" dirty="0"/>
          </a:p>
        </p:txBody>
      </p:sp>
      <p:pic>
        <p:nvPicPr>
          <p:cNvPr id="4120" name="Picture 5" descr="Αποτέλεσμα εικόνας για diesel power generating stati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409" y="995803"/>
            <a:ext cx="1457325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455729" y="877787"/>
            <a:ext cx="1684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1,0 MW RES</a:t>
            </a:r>
          </a:p>
          <a:p>
            <a:pPr algn="r"/>
            <a:r>
              <a:rPr lang="en-US" b="1" dirty="0"/>
              <a:t>0</a:t>
            </a:r>
            <a:r>
              <a:rPr lang="en-US" b="1" dirty="0" smtClean="0"/>
              <a:t> </a:t>
            </a:r>
            <a:r>
              <a:rPr lang="en-US" b="1" dirty="0" err="1" smtClean="0"/>
              <a:t>GWh</a:t>
            </a:r>
            <a:r>
              <a:rPr lang="en-US" b="1" dirty="0" smtClean="0"/>
              <a:t>/y</a:t>
            </a:r>
            <a:endParaRPr lang="en-US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7020272" y="116463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Diesel Station</a:t>
            </a:r>
            <a:endParaRPr lang="en-US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5000461" y="2096244"/>
            <a:ext cx="1249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1,2 </a:t>
            </a:r>
            <a:r>
              <a:rPr lang="en-US" b="1" dirty="0" err="1" smtClean="0"/>
              <a:t>GWh</a:t>
            </a:r>
            <a:endParaRPr lang="en-US" b="1" dirty="0"/>
          </a:p>
        </p:txBody>
      </p:sp>
      <p:pic>
        <p:nvPicPr>
          <p:cNvPr id="51" name="Picture 50" descr="Σχετική εικόνα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48" y="3023862"/>
            <a:ext cx="1222840" cy="12876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3" name="TextBox 52"/>
          <p:cNvSpPr txBox="1"/>
          <p:nvPr/>
        </p:nvSpPr>
        <p:spPr>
          <a:xfrm>
            <a:off x="338885" y="5456452"/>
            <a:ext cx="1873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FUEL 0% </a:t>
            </a:r>
            <a:endParaRPr lang="en-US" b="1" dirty="0"/>
          </a:p>
        </p:txBody>
      </p:sp>
      <p:sp>
        <p:nvSpPr>
          <p:cNvPr id="54" name="TextBox 53"/>
          <p:cNvSpPr txBox="1"/>
          <p:nvPr/>
        </p:nvSpPr>
        <p:spPr>
          <a:xfrm rot="16200000">
            <a:off x="-114899" y="3460153"/>
            <a:ext cx="1241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RES 0%</a:t>
            </a:r>
            <a:endParaRPr lang="en-US" b="1" dirty="0"/>
          </a:p>
        </p:txBody>
      </p:sp>
      <p:sp>
        <p:nvSpPr>
          <p:cNvPr id="61" name="Subtitle 1"/>
          <p:cNvSpPr>
            <a:spLocks noGrp="1"/>
          </p:cNvSpPr>
          <p:nvPr>
            <p:ph type="subTitle" idx="1"/>
          </p:nvPr>
        </p:nvSpPr>
        <p:spPr>
          <a:xfrm>
            <a:off x="1" y="260648"/>
            <a:ext cx="8028384" cy="576064"/>
          </a:xfrm>
        </p:spPr>
        <p:txBody>
          <a:bodyPr/>
          <a:lstStyle/>
          <a:p>
            <a:r>
              <a:rPr lang="en-US" dirty="0" smtClean="0"/>
              <a:t>security</a:t>
            </a:r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6331617" y="2550744"/>
            <a:ext cx="1634767" cy="907655"/>
            <a:chOff x="955121" y="1052736"/>
            <a:chExt cx="1634767" cy="907655"/>
          </a:xfrm>
        </p:grpSpPr>
        <p:pic>
          <p:nvPicPr>
            <p:cNvPr id="36" name="Picture 35" descr="Αποτέλεσμα εικόνας για fuel boiler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355" y="1052736"/>
              <a:ext cx="754533" cy="90765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cxnSp>
          <p:nvCxnSpPr>
            <p:cNvPr id="41" name="Straight Connector 40"/>
            <p:cNvCxnSpPr/>
            <p:nvPr/>
          </p:nvCxnSpPr>
          <p:spPr>
            <a:xfrm flipH="1">
              <a:off x="955121" y="1514401"/>
              <a:ext cx="931506" cy="0"/>
            </a:xfrm>
            <a:prstGeom prst="line">
              <a:avLst/>
            </a:prstGeom>
            <a:ln w="762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6331617" y="3730126"/>
            <a:ext cx="1634767" cy="907655"/>
            <a:chOff x="955121" y="1052736"/>
            <a:chExt cx="1634767" cy="907655"/>
          </a:xfrm>
        </p:grpSpPr>
        <p:pic>
          <p:nvPicPr>
            <p:cNvPr id="44" name="Picture 43" descr="Αποτέλεσμα εικόνας για fuel boiler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355" y="1052736"/>
              <a:ext cx="754533" cy="90765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cxnSp>
          <p:nvCxnSpPr>
            <p:cNvPr id="45" name="Straight Connector 44"/>
            <p:cNvCxnSpPr/>
            <p:nvPr/>
          </p:nvCxnSpPr>
          <p:spPr>
            <a:xfrm flipH="1">
              <a:off x="955121" y="1514401"/>
              <a:ext cx="931506" cy="0"/>
            </a:xfrm>
            <a:prstGeom prst="line">
              <a:avLst/>
            </a:prstGeom>
            <a:ln w="762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6331617" y="4896527"/>
            <a:ext cx="1634767" cy="907655"/>
            <a:chOff x="955121" y="1052736"/>
            <a:chExt cx="1634767" cy="907655"/>
          </a:xfrm>
        </p:grpSpPr>
        <p:pic>
          <p:nvPicPr>
            <p:cNvPr id="47" name="Picture 46" descr="Αποτέλεσμα εικόνας για fuel boiler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355" y="1052736"/>
              <a:ext cx="754533" cy="90765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cxnSp>
          <p:nvCxnSpPr>
            <p:cNvPr id="48" name="Straight Connector 47"/>
            <p:cNvCxnSpPr/>
            <p:nvPr/>
          </p:nvCxnSpPr>
          <p:spPr>
            <a:xfrm flipH="1">
              <a:off x="955121" y="1514401"/>
              <a:ext cx="931506" cy="0"/>
            </a:xfrm>
            <a:prstGeom prst="line">
              <a:avLst/>
            </a:prstGeom>
            <a:ln w="762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/>
          <p:cNvSpPr txBox="1"/>
          <p:nvPr/>
        </p:nvSpPr>
        <p:spPr>
          <a:xfrm>
            <a:off x="5724128" y="4377360"/>
            <a:ext cx="774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100%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6156176" y="1916832"/>
            <a:ext cx="0" cy="1671116"/>
          </a:xfrm>
          <a:prstGeom prst="line">
            <a:avLst/>
          </a:prstGeom>
          <a:ln w="2286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 descr="Αποτέλεσμα εικόνας για fuel boiler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49" y="4427653"/>
            <a:ext cx="1222839" cy="1007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6" name="TextBox 65"/>
          <p:cNvSpPr txBox="1"/>
          <p:nvPr/>
        </p:nvSpPr>
        <p:spPr>
          <a:xfrm>
            <a:off x="4361298" y="4896527"/>
            <a:ext cx="21005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central heating</a:t>
            </a:r>
            <a:endParaRPr lang="en-US" b="1" dirty="0"/>
          </a:p>
        </p:txBody>
      </p:sp>
      <p:sp>
        <p:nvSpPr>
          <p:cNvPr id="2" name="Plus 1"/>
          <p:cNvSpPr/>
          <p:nvPr/>
        </p:nvSpPr>
        <p:spPr>
          <a:xfrm rot="2674675">
            <a:off x="2025959" y="272252"/>
            <a:ext cx="2781208" cy="2903858"/>
          </a:xfrm>
          <a:prstGeom prst="mathPlus">
            <a:avLst>
              <a:gd name="adj1" fmla="val 754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40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0" y="188640"/>
            <a:ext cx="8113701" cy="576064"/>
          </a:xfrm>
        </p:spPr>
        <p:txBody>
          <a:bodyPr/>
          <a:lstStyle/>
          <a:p>
            <a:r>
              <a:rPr lang="en-US" dirty="0" smtClean="0"/>
              <a:t>progress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755576" y="980728"/>
            <a:ext cx="8064896" cy="4608512"/>
          </a:xfrm>
          <a:ln>
            <a:noFill/>
          </a:ln>
        </p:spPr>
        <p:txBody>
          <a:bodyPr>
            <a:normAutofit fontScale="92500" lnSpcReduction="20000"/>
          </a:bodyPr>
          <a:lstStyle/>
          <a:p>
            <a:pPr marL="45720" indent="0">
              <a:buNone/>
            </a:pPr>
            <a:endParaRPr lang="el-GR" sz="1800" dirty="0" smtClean="0"/>
          </a:p>
          <a:p>
            <a:pPr marL="45720" indent="0">
              <a:buNone/>
            </a:pPr>
            <a:r>
              <a:rPr lang="en-US" sz="1800" b="1" dirty="0" smtClean="0"/>
              <a:t>Up to now</a:t>
            </a:r>
          </a:p>
          <a:p>
            <a:r>
              <a:rPr lang="en-US" sz="1800" dirty="0" smtClean="0"/>
              <a:t>Project </a:t>
            </a:r>
            <a:r>
              <a:rPr lang="en-US" sz="1800" dirty="0"/>
              <a:t>p</a:t>
            </a:r>
            <a:r>
              <a:rPr lang="en-US" sz="1800" dirty="0" smtClean="0"/>
              <a:t>articularities adopted by law (L. 4495/2027, art. 152)</a:t>
            </a:r>
          </a:p>
          <a:p>
            <a:r>
              <a:rPr lang="en-US" sz="1800" dirty="0" smtClean="0"/>
              <a:t>External expertise on hybrid systems and district heating </a:t>
            </a:r>
            <a:r>
              <a:rPr lang="en-US" sz="1800" dirty="0" smtClean="0"/>
              <a:t>completed </a:t>
            </a:r>
            <a:endParaRPr lang="en-US" sz="1800" dirty="0" smtClean="0"/>
          </a:p>
          <a:p>
            <a:r>
              <a:rPr lang="en-US" sz="1800" dirty="0" smtClean="0"/>
              <a:t>Integrated energy simulation carried out by the NTUA, basic components have been dimensioned</a:t>
            </a:r>
          </a:p>
          <a:p>
            <a:r>
              <a:rPr lang="en-US" sz="1800" dirty="0" smtClean="0"/>
              <a:t>Simplified </a:t>
            </a:r>
            <a:r>
              <a:rPr lang="en-US" sz="1800" dirty="0"/>
              <a:t>energy management procedures have been proposed, slightly deviated from the existing grid code for NII</a:t>
            </a:r>
          </a:p>
          <a:p>
            <a:r>
              <a:rPr lang="en-US" sz="1800" dirty="0" smtClean="0"/>
              <a:t>Close collaboration with the authorities concerned (Ministry for Energy, RAE, Operator of NII, PPC)</a:t>
            </a:r>
          </a:p>
          <a:p>
            <a:r>
              <a:rPr lang="en-US" sz="1800" dirty="0"/>
              <a:t>Land use secured, the environmental licensing is ongoing</a:t>
            </a:r>
          </a:p>
          <a:p>
            <a:pPr marL="45720" indent="0">
              <a:buNone/>
            </a:pPr>
            <a:endParaRPr lang="en-US" sz="1800" dirty="0" smtClean="0"/>
          </a:p>
          <a:p>
            <a:pPr marL="45720" indent="0">
              <a:buNone/>
            </a:pPr>
            <a:r>
              <a:rPr lang="en-US" sz="1800" b="1" dirty="0"/>
              <a:t>N</a:t>
            </a:r>
            <a:r>
              <a:rPr lang="en-US" sz="1800" b="1" dirty="0" smtClean="0"/>
              <a:t>ext crucial </a:t>
            </a:r>
            <a:r>
              <a:rPr lang="en-US" sz="1800" b="1" dirty="0"/>
              <a:t>steps</a:t>
            </a:r>
            <a:endParaRPr lang="el-GR" sz="1800" b="1" dirty="0"/>
          </a:p>
          <a:p>
            <a:r>
              <a:rPr lang="en-US" sz="1800" dirty="0" smtClean="0"/>
              <a:t>Institutional decisions to regulate the operational principles and energy pricing are expected</a:t>
            </a:r>
            <a:endParaRPr lang="el-GR" sz="1800" dirty="0" smtClean="0"/>
          </a:p>
          <a:p>
            <a:r>
              <a:rPr lang="en-US" sz="1800" dirty="0" smtClean="0"/>
              <a:t>Preparation of bidding documents (technical specifications the main components)</a:t>
            </a:r>
          </a:p>
          <a:p>
            <a:pPr marL="45720" indent="0">
              <a:buNone/>
            </a:pPr>
            <a:endParaRPr lang="el-GR" sz="1800" dirty="0" smtClean="0"/>
          </a:p>
        </p:txBody>
      </p:sp>
    </p:spTree>
    <p:extLst>
      <p:ext uri="{BB962C8B-B14F-4D97-AF65-F5344CB8AC3E}">
        <p14:creationId xmlns:p14="http://schemas.microsoft.com/office/powerpoint/2010/main" val="6584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PROJECT SITES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971600" y="934819"/>
            <a:ext cx="7056265" cy="4940098"/>
            <a:chOff x="755576" y="908720"/>
            <a:chExt cx="7056265" cy="4940098"/>
          </a:xfrm>
        </p:grpSpPr>
        <p:grpSp>
          <p:nvGrpSpPr>
            <p:cNvPr id="8" name="Group 7"/>
            <p:cNvGrpSpPr/>
            <p:nvPr/>
          </p:nvGrpSpPr>
          <p:grpSpPr>
            <a:xfrm>
              <a:off x="755576" y="908720"/>
              <a:ext cx="7056265" cy="4940098"/>
              <a:chOff x="755576" y="908720"/>
              <a:chExt cx="7056265" cy="4940098"/>
            </a:xfrm>
          </p:grpSpPr>
          <p:grpSp>
            <p:nvGrpSpPr>
              <p:cNvPr id="4" name="Group 3"/>
              <p:cNvGrpSpPr>
                <a:grpSpLocks noChangeAspect="1"/>
              </p:cNvGrpSpPr>
              <p:nvPr/>
            </p:nvGrpSpPr>
            <p:grpSpPr>
              <a:xfrm>
                <a:off x="755576" y="908720"/>
                <a:ext cx="7056265" cy="4940098"/>
                <a:chOff x="0" y="0"/>
                <a:chExt cx="5665304" cy="3969026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70" t="28584" r="44690" b="5522"/>
                <a:stretch/>
              </p:blipFill>
              <p:spPr bwMode="auto">
                <a:xfrm>
                  <a:off x="0" y="0"/>
                  <a:ext cx="5665304" cy="3969026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sp>
              <p:nvSpPr>
                <p:cNvPr id="6" name="Oval 5"/>
                <p:cNvSpPr/>
                <p:nvPr/>
              </p:nvSpPr>
              <p:spPr>
                <a:xfrm>
                  <a:off x="642731" y="722244"/>
                  <a:ext cx="365323" cy="204152"/>
                </a:xfrm>
                <a:prstGeom prst="ellipse">
                  <a:avLst/>
                </a:prstGeom>
                <a:noFill/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" name="Oval 6"/>
                <p:cNvSpPr/>
                <p:nvPr/>
              </p:nvSpPr>
              <p:spPr>
                <a:xfrm>
                  <a:off x="3505200" y="3425687"/>
                  <a:ext cx="365323" cy="204152"/>
                </a:xfrm>
                <a:prstGeom prst="ellipse">
                  <a:avLst/>
                </a:prstGeom>
                <a:noFill/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3" name="Freeform 2"/>
              <p:cNvSpPr/>
              <p:nvPr/>
            </p:nvSpPr>
            <p:spPr>
              <a:xfrm>
                <a:off x="1942211" y="1679187"/>
                <a:ext cx="3728939" cy="3617277"/>
              </a:xfrm>
              <a:custGeom>
                <a:avLst/>
                <a:gdLst>
                  <a:gd name="connsiteX0" fmla="*/ 0 w 1166400"/>
                  <a:gd name="connsiteY0" fmla="*/ 252000 h 540000"/>
                  <a:gd name="connsiteX1" fmla="*/ 525600 w 1166400"/>
                  <a:gd name="connsiteY1" fmla="*/ 0 h 540000"/>
                  <a:gd name="connsiteX2" fmla="*/ 1166400 w 1166400"/>
                  <a:gd name="connsiteY2" fmla="*/ 540000 h 540000"/>
                  <a:gd name="connsiteX3" fmla="*/ 1166400 w 1166400"/>
                  <a:gd name="connsiteY3" fmla="*/ 540000 h 540000"/>
                  <a:gd name="connsiteX0" fmla="*/ 0 w 1166400"/>
                  <a:gd name="connsiteY0" fmla="*/ 201600 h 489600"/>
                  <a:gd name="connsiteX1" fmla="*/ 309600 w 1166400"/>
                  <a:gd name="connsiteY1" fmla="*/ 0 h 489600"/>
                  <a:gd name="connsiteX2" fmla="*/ 1166400 w 1166400"/>
                  <a:gd name="connsiteY2" fmla="*/ 489600 h 489600"/>
                  <a:gd name="connsiteX3" fmla="*/ 1166400 w 1166400"/>
                  <a:gd name="connsiteY3" fmla="*/ 489600 h 489600"/>
                  <a:gd name="connsiteX0" fmla="*/ 0 w 1166400"/>
                  <a:gd name="connsiteY0" fmla="*/ 201600 h 489600"/>
                  <a:gd name="connsiteX1" fmla="*/ 309600 w 1166400"/>
                  <a:gd name="connsiteY1" fmla="*/ 0 h 489600"/>
                  <a:gd name="connsiteX2" fmla="*/ 1166400 w 1166400"/>
                  <a:gd name="connsiteY2" fmla="*/ 489600 h 489600"/>
                  <a:gd name="connsiteX3" fmla="*/ 1166400 w 1166400"/>
                  <a:gd name="connsiteY3" fmla="*/ 489600 h 489600"/>
                  <a:gd name="connsiteX0" fmla="*/ 0 w 1166400"/>
                  <a:gd name="connsiteY0" fmla="*/ 201606 h 489606"/>
                  <a:gd name="connsiteX1" fmla="*/ 309600 w 1166400"/>
                  <a:gd name="connsiteY1" fmla="*/ 6 h 489606"/>
                  <a:gd name="connsiteX2" fmla="*/ 749232 w 1166400"/>
                  <a:gd name="connsiteY2" fmla="*/ 195614 h 489606"/>
                  <a:gd name="connsiteX3" fmla="*/ 1166400 w 1166400"/>
                  <a:gd name="connsiteY3" fmla="*/ 489606 h 489606"/>
                  <a:gd name="connsiteX4" fmla="*/ 1166400 w 1166400"/>
                  <a:gd name="connsiteY4" fmla="*/ 489606 h 489606"/>
                  <a:gd name="connsiteX0" fmla="*/ 0 w 1166400"/>
                  <a:gd name="connsiteY0" fmla="*/ 201606 h 489606"/>
                  <a:gd name="connsiteX1" fmla="*/ 309600 w 1166400"/>
                  <a:gd name="connsiteY1" fmla="*/ 6 h 489606"/>
                  <a:gd name="connsiteX2" fmla="*/ 749232 w 1166400"/>
                  <a:gd name="connsiteY2" fmla="*/ 195614 h 489606"/>
                  <a:gd name="connsiteX3" fmla="*/ 1048281 w 1166400"/>
                  <a:gd name="connsiteY3" fmla="*/ 396897 h 489606"/>
                  <a:gd name="connsiteX4" fmla="*/ 1166400 w 1166400"/>
                  <a:gd name="connsiteY4" fmla="*/ 489606 h 489606"/>
                  <a:gd name="connsiteX5" fmla="*/ 1166400 w 1166400"/>
                  <a:gd name="connsiteY5" fmla="*/ 489606 h 489606"/>
                  <a:gd name="connsiteX0" fmla="*/ 0 w 1799004"/>
                  <a:gd name="connsiteY0" fmla="*/ 201606 h 1087704"/>
                  <a:gd name="connsiteX1" fmla="*/ 309600 w 1799004"/>
                  <a:gd name="connsiteY1" fmla="*/ 6 h 1087704"/>
                  <a:gd name="connsiteX2" fmla="*/ 749232 w 1799004"/>
                  <a:gd name="connsiteY2" fmla="*/ 195614 h 1087704"/>
                  <a:gd name="connsiteX3" fmla="*/ 1048281 w 1799004"/>
                  <a:gd name="connsiteY3" fmla="*/ 396897 h 1087704"/>
                  <a:gd name="connsiteX4" fmla="*/ 1166400 w 1799004"/>
                  <a:gd name="connsiteY4" fmla="*/ 489606 h 1087704"/>
                  <a:gd name="connsiteX5" fmla="*/ 1799004 w 1799004"/>
                  <a:gd name="connsiteY5" fmla="*/ 1087704 h 1087704"/>
                  <a:gd name="connsiteX0" fmla="*/ 0 w 1799004"/>
                  <a:gd name="connsiteY0" fmla="*/ 201606 h 1087704"/>
                  <a:gd name="connsiteX1" fmla="*/ 309600 w 1799004"/>
                  <a:gd name="connsiteY1" fmla="*/ 6 h 1087704"/>
                  <a:gd name="connsiteX2" fmla="*/ 749232 w 1799004"/>
                  <a:gd name="connsiteY2" fmla="*/ 195614 h 1087704"/>
                  <a:gd name="connsiteX3" fmla="*/ 1048281 w 1799004"/>
                  <a:gd name="connsiteY3" fmla="*/ 396897 h 1087704"/>
                  <a:gd name="connsiteX4" fmla="*/ 1344679 w 1799004"/>
                  <a:gd name="connsiteY4" fmla="*/ 558617 h 1087704"/>
                  <a:gd name="connsiteX5" fmla="*/ 1799004 w 1799004"/>
                  <a:gd name="connsiteY5" fmla="*/ 1087704 h 1087704"/>
                  <a:gd name="connsiteX0" fmla="*/ 0 w 1799004"/>
                  <a:gd name="connsiteY0" fmla="*/ 201607 h 1087705"/>
                  <a:gd name="connsiteX1" fmla="*/ 309600 w 1799004"/>
                  <a:gd name="connsiteY1" fmla="*/ 7 h 1087705"/>
                  <a:gd name="connsiteX2" fmla="*/ 714726 w 1799004"/>
                  <a:gd name="connsiteY2" fmla="*/ 184113 h 1087705"/>
                  <a:gd name="connsiteX3" fmla="*/ 1048281 w 1799004"/>
                  <a:gd name="connsiteY3" fmla="*/ 396898 h 1087705"/>
                  <a:gd name="connsiteX4" fmla="*/ 1344679 w 1799004"/>
                  <a:gd name="connsiteY4" fmla="*/ 558618 h 1087705"/>
                  <a:gd name="connsiteX5" fmla="*/ 1799004 w 1799004"/>
                  <a:gd name="connsiteY5" fmla="*/ 1087705 h 1087705"/>
                  <a:gd name="connsiteX0" fmla="*/ 0 w 1764498"/>
                  <a:gd name="connsiteY0" fmla="*/ 155600 h 1087705"/>
                  <a:gd name="connsiteX1" fmla="*/ 275094 w 1764498"/>
                  <a:gd name="connsiteY1" fmla="*/ 7 h 1087705"/>
                  <a:gd name="connsiteX2" fmla="*/ 680220 w 1764498"/>
                  <a:gd name="connsiteY2" fmla="*/ 184113 h 1087705"/>
                  <a:gd name="connsiteX3" fmla="*/ 1013775 w 1764498"/>
                  <a:gd name="connsiteY3" fmla="*/ 396898 h 1087705"/>
                  <a:gd name="connsiteX4" fmla="*/ 1310173 w 1764498"/>
                  <a:gd name="connsiteY4" fmla="*/ 558618 h 1087705"/>
                  <a:gd name="connsiteX5" fmla="*/ 1764498 w 1764498"/>
                  <a:gd name="connsiteY5" fmla="*/ 1087705 h 1087705"/>
                  <a:gd name="connsiteX0" fmla="*/ 0 w 1764498"/>
                  <a:gd name="connsiteY0" fmla="*/ 155600 h 1087705"/>
                  <a:gd name="connsiteX1" fmla="*/ 275094 w 1764498"/>
                  <a:gd name="connsiteY1" fmla="*/ 7 h 1087705"/>
                  <a:gd name="connsiteX2" fmla="*/ 680220 w 1764498"/>
                  <a:gd name="connsiteY2" fmla="*/ 184113 h 1087705"/>
                  <a:gd name="connsiteX3" fmla="*/ 1013775 w 1764498"/>
                  <a:gd name="connsiteY3" fmla="*/ 396898 h 1087705"/>
                  <a:gd name="connsiteX4" fmla="*/ 1310173 w 1764498"/>
                  <a:gd name="connsiteY4" fmla="*/ 558618 h 1087705"/>
                  <a:gd name="connsiteX5" fmla="*/ 1525609 w 1764498"/>
                  <a:gd name="connsiteY5" fmla="*/ 810966 h 1087705"/>
                  <a:gd name="connsiteX6" fmla="*/ 1764498 w 1764498"/>
                  <a:gd name="connsiteY6" fmla="*/ 1087705 h 1087705"/>
                  <a:gd name="connsiteX0" fmla="*/ 0 w 1764498"/>
                  <a:gd name="connsiteY0" fmla="*/ 155600 h 1087705"/>
                  <a:gd name="connsiteX1" fmla="*/ 275094 w 1764498"/>
                  <a:gd name="connsiteY1" fmla="*/ 7 h 1087705"/>
                  <a:gd name="connsiteX2" fmla="*/ 680220 w 1764498"/>
                  <a:gd name="connsiteY2" fmla="*/ 184113 h 1087705"/>
                  <a:gd name="connsiteX3" fmla="*/ 1013775 w 1764498"/>
                  <a:gd name="connsiteY3" fmla="*/ 396898 h 1087705"/>
                  <a:gd name="connsiteX4" fmla="*/ 1310173 w 1764498"/>
                  <a:gd name="connsiteY4" fmla="*/ 558618 h 1087705"/>
                  <a:gd name="connsiteX5" fmla="*/ 1525609 w 1764498"/>
                  <a:gd name="connsiteY5" fmla="*/ 810966 h 1087705"/>
                  <a:gd name="connsiteX6" fmla="*/ 1709639 w 1764498"/>
                  <a:gd name="connsiteY6" fmla="*/ 1006499 h 1087705"/>
                  <a:gd name="connsiteX7" fmla="*/ 1764498 w 1764498"/>
                  <a:gd name="connsiteY7" fmla="*/ 1087705 h 1087705"/>
                  <a:gd name="connsiteX0" fmla="*/ 0 w 2011789"/>
                  <a:gd name="connsiteY0" fmla="*/ 155600 h 1484520"/>
                  <a:gd name="connsiteX1" fmla="*/ 275094 w 2011789"/>
                  <a:gd name="connsiteY1" fmla="*/ 7 h 1484520"/>
                  <a:gd name="connsiteX2" fmla="*/ 680220 w 2011789"/>
                  <a:gd name="connsiteY2" fmla="*/ 184113 h 1484520"/>
                  <a:gd name="connsiteX3" fmla="*/ 1013775 w 2011789"/>
                  <a:gd name="connsiteY3" fmla="*/ 396898 h 1484520"/>
                  <a:gd name="connsiteX4" fmla="*/ 1310173 w 2011789"/>
                  <a:gd name="connsiteY4" fmla="*/ 558618 h 1484520"/>
                  <a:gd name="connsiteX5" fmla="*/ 1525609 w 2011789"/>
                  <a:gd name="connsiteY5" fmla="*/ 810966 h 1484520"/>
                  <a:gd name="connsiteX6" fmla="*/ 1709639 w 2011789"/>
                  <a:gd name="connsiteY6" fmla="*/ 1006499 h 1484520"/>
                  <a:gd name="connsiteX7" fmla="*/ 2011789 w 2011789"/>
                  <a:gd name="connsiteY7" fmla="*/ 1484520 h 1484520"/>
                  <a:gd name="connsiteX0" fmla="*/ 0 w 2011789"/>
                  <a:gd name="connsiteY0" fmla="*/ 155600 h 1484520"/>
                  <a:gd name="connsiteX1" fmla="*/ 275094 w 2011789"/>
                  <a:gd name="connsiteY1" fmla="*/ 7 h 1484520"/>
                  <a:gd name="connsiteX2" fmla="*/ 680220 w 2011789"/>
                  <a:gd name="connsiteY2" fmla="*/ 184113 h 1484520"/>
                  <a:gd name="connsiteX3" fmla="*/ 1013775 w 2011789"/>
                  <a:gd name="connsiteY3" fmla="*/ 396898 h 1484520"/>
                  <a:gd name="connsiteX4" fmla="*/ 1310173 w 2011789"/>
                  <a:gd name="connsiteY4" fmla="*/ 558618 h 1484520"/>
                  <a:gd name="connsiteX5" fmla="*/ 1525609 w 2011789"/>
                  <a:gd name="connsiteY5" fmla="*/ 810966 h 1484520"/>
                  <a:gd name="connsiteX6" fmla="*/ 1933926 w 2011789"/>
                  <a:gd name="connsiteY6" fmla="*/ 1294046 h 1484520"/>
                  <a:gd name="connsiteX7" fmla="*/ 2011789 w 2011789"/>
                  <a:gd name="connsiteY7" fmla="*/ 1484520 h 1484520"/>
                  <a:gd name="connsiteX0" fmla="*/ 0 w 2011789"/>
                  <a:gd name="connsiteY0" fmla="*/ 155600 h 1484520"/>
                  <a:gd name="connsiteX1" fmla="*/ 275094 w 2011789"/>
                  <a:gd name="connsiteY1" fmla="*/ 7 h 1484520"/>
                  <a:gd name="connsiteX2" fmla="*/ 680220 w 2011789"/>
                  <a:gd name="connsiteY2" fmla="*/ 184113 h 1484520"/>
                  <a:gd name="connsiteX3" fmla="*/ 772265 w 2011789"/>
                  <a:gd name="connsiteY3" fmla="*/ 149607 h 1484520"/>
                  <a:gd name="connsiteX4" fmla="*/ 1013775 w 2011789"/>
                  <a:gd name="connsiteY4" fmla="*/ 396898 h 1484520"/>
                  <a:gd name="connsiteX5" fmla="*/ 1310173 w 2011789"/>
                  <a:gd name="connsiteY5" fmla="*/ 558618 h 1484520"/>
                  <a:gd name="connsiteX6" fmla="*/ 1525609 w 2011789"/>
                  <a:gd name="connsiteY6" fmla="*/ 810966 h 1484520"/>
                  <a:gd name="connsiteX7" fmla="*/ 1933926 w 2011789"/>
                  <a:gd name="connsiteY7" fmla="*/ 1294046 h 1484520"/>
                  <a:gd name="connsiteX8" fmla="*/ 2011789 w 2011789"/>
                  <a:gd name="connsiteY8" fmla="*/ 1484520 h 1484520"/>
                  <a:gd name="connsiteX0" fmla="*/ 0 w 2011789"/>
                  <a:gd name="connsiteY0" fmla="*/ 155600 h 1484520"/>
                  <a:gd name="connsiteX1" fmla="*/ 275094 w 2011789"/>
                  <a:gd name="connsiteY1" fmla="*/ 7 h 1484520"/>
                  <a:gd name="connsiteX2" fmla="*/ 680220 w 2011789"/>
                  <a:gd name="connsiteY2" fmla="*/ 184113 h 1484520"/>
                  <a:gd name="connsiteX3" fmla="*/ 628642 w 2011789"/>
                  <a:gd name="connsiteY3" fmla="*/ 87370 h 1484520"/>
                  <a:gd name="connsiteX4" fmla="*/ 772265 w 2011789"/>
                  <a:gd name="connsiteY4" fmla="*/ 149607 h 1484520"/>
                  <a:gd name="connsiteX5" fmla="*/ 1013775 w 2011789"/>
                  <a:gd name="connsiteY5" fmla="*/ 396898 h 1484520"/>
                  <a:gd name="connsiteX6" fmla="*/ 1310173 w 2011789"/>
                  <a:gd name="connsiteY6" fmla="*/ 558618 h 1484520"/>
                  <a:gd name="connsiteX7" fmla="*/ 1525609 w 2011789"/>
                  <a:gd name="connsiteY7" fmla="*/ 810966 h 1484520"/>
                  <a:gd name="connsiteX8" fmla="*/ 1933926 w 2011789"/>
                  <a:gd name="connsiteY8" fmla="*/ 1294046 h 1484520"/>
                  <a:gd name="connsiteX9" fmla="*/ 2011789 w 2011789"/>
                  <a:gd name="connsiteY9" fmla="*/ 1484520 h 1484520"/>
                  <a:gd name="connsiteX0" fmla="*/ 0 w 2011789"/>
                  <a:gd name="connsiteY0" fmla="*/ 155600 h 1484520"/>
                  <a:gd name="connsiteX1" fmla="*/ 275094 w 2011789"/>
                  <a:gd name="connsiteY1" fmla="*/ 7 h 1484520"/>
                  <a:gd name="connsiteX2" fmla="*/ 680220 w 2011789"/>
                  <a:gd name="connsiteY2" fmla="*/ 184113 h 1484520"/>
                  <a:gd name="connsiteX3" fmla="*/ 628642 w 2011789"/>
                  <a:gd name="connsiteY3" fmla="*/ 87370 h 1484520"/>
                  <a:gd name="connsiteX4" fmla="*/ 882376 w 2011789"/>
                  <a:gd name="connsiteY4" fmla="*/ 302805 h 1484520"/>
                  <a:gd name="connsiteX5" fmla="*/ 1013775 w 2011789"/>
                  <a:gd name="connsiteY5" fmla="*/ 396898 h 1484520"/>
                  <a:gd name="connsiteX6" fmla="*/ 1310173 w 2011789"/>
                  <a:gd name="connsiteY6" fmla="*/ 558618 h 1484520"/>
                  <a:gd name="connsiteX7" fmla="*/ 1525609 w 2011789"/>
                  <a:gd name="connsiteY7" fmla="*/ 810966 h 1484520"/>
                  <a:gd name="connsiteX8" fmla="*/ 1933926 w 2011789"/>
                  <a:gd name="connsiteY8" fmla="*/ 1294046 h 1484520"/>
                  <a:gd name="connsiteX9" fmla="*/ 2011789 w 2011789"/>
                  <a:gd name="connsiteY9" fmla="*/ 1484520 h 1484520"/>
                  <a:gd name="connsiteX0" fmla="*/ 0 w 2011789"/>
                  <a:gd name="connsiteY0" fmla="*/ 155600 h 1484520"/>
                  <a:gd name="connsiteX1" fmla="*/ 275094 w 2011789"/>
                  <a:gd name="connsiteY1" fmla="*/ 7 h 1484520"/>
                  <a:gd name="connsiteX2" fmla="*/ 680220 w 2011789"/>
                  <a:gd name="connsiteY2" fmla="*/ 184113 h 1484520"/>
                  <a:gd name="connsiteX3" fmla="*/ 777053 w 2011789"/>
                  <a:gd name="connsiteY3" fmla="*/ 192694 h 1484520"/>
                  <a:gd name="connsiteX4" fmla="*/ 882376 w 2011789"/>
                  <a:gd name="connsiteY4" fmla="*/ 302805 h 1484520"/>
                  <a:gd name="connsiteX5" fmla="*/ 1013775 w 2011789"/>
                  <a:gd name="connsiteY5" fmla="*/ 396898 h 1484520"/>
                  <a:gd name="connsiteX6" fmla="*/ 1310173 w 2011789"/>
                  <a:gd name="connsiteY6" fmla="*/ 558618 h 1484520"/>
                  <a:gd name="connsiteX7" fmla="*/ 1525609 w 2011789"/>
                  <a:gd name="connsiteY7" fmla="*/ 810966 h 1484520"/>
                  <a:gd name="connsiteX8" fmla="*/ 1933926 w 2011789"/>
                  <a:gd name="connsiteY8" fmla="*/ 1294046 h 1484520"/>
                  <a:gd name="connsiteX9" fmla="*/ 2011789 w 2011789"/>
                  <a:gd name="connsiteY9" fmla="*/ 1484520 h 1484520"/>
                  <a:gd name="connsiteX0" fmla="*/ 0 w 2011789"/>
                  <a:gd name="connsiteY0" fmla="*/ 155669 h 1484589"/>
                  <a:gd name="connsiteX1" fmla="*/ 275094 w 2011789"/>
                  <a:gd name="connsiteY1" fmla="*/ 76 h 1484589"/>
                  <a:gd name="connsiteX2" fmla="*/ 603621 w 2011789"/>
                  <a:gd name="connsiteY2" fmla="*/ 88433 h 1484589"/>
                  <a:gd name="connsiteX3" fmla="*/ 777053 w 2011789"/>
                  <a:gd name="connsiteY3" fmla="*/ 192763 h 1484589"/>
                  <a:gd name="connsiteX4" fmla="*/ 882376 w 2011789"/>
                  <a:gd name="connsiteY4" fmla="*/ 302874 h 1484589"/>
                  <a:gd name="connsiteX5" fmla="*/ 1013775 w 2011789"/>
                  <a:gd name="connsiteY5" fmla="*/ 396967 h 1484589"/>
                  <a:gd name="connsiteX6" fmla="*/ 1310173 w 2011789"/>
                  <a:gd name="connsiteY6" fmla="*/ 558687 h 1484589"/>
                  <a:gd name="connsiteX7" fmla="*/ 1525609 w 2011789"/>
                  <a:gd name="connsiteY7" fmla="*/ 811035 h 1484589"/>
                  <a:gd name="connsiteX8" fmla="*/ 1933926 w 2011789"/>
                  <a:gd name="connsiteY8" fmla="*/ 1294115 h 1484589"/>
                  <a:gd name="connsiteX9" fmla="*/ 2011789 w 2011789"/>
                  <a:gd name="connsiteY9" fmla="*/ 1484589 h 1484589"/>
                  <a:gd name="connsiteX0" fmla="*/ 0 w 2011789"/>
                  <a:gd name="connsiteY0" fmla="*/ 155606 h 1484526"/>
                  <a:gd name="connsiteX1" fmla="*/ 275094 w 2011789"/>
                  <a:gd name="connsiteY1" fmla="*/ 13 h 1484526"/>
                  <a:gd name="connsiteX2" fmla="*/ 603621 w 2011789"/>
                  <a:gd name="connsiteY2" fmla="*/ 88370 h 1484526"/>
                  <a:gd name="connsiteX3" fmla="*/ 777053 w 2011789"/>
                  <a:gd name="connsiteY3" fmla="*/ 192700 h 1484526"/>
                  <a:gd name="connsiteX4" fmla="*/ 882376 w 2011789"/>
                  <a:gd name="connsiteY4" fmla="*/ 302811 h 1484526"/>
                  <a:gd name="connsiteX5" fmla="*/ 1013775 w 2011789"/>
                  <a:gd name="connsiteY5" fmla="*/ 396904 h 1484526"/>
                  <a:gd name="connsiteX6" fmla="*/ 1310173 w 2011789"/>
                  <a:gd name="connsiteY6" fmla="*/ 558624 h 1484526"/>
                  <a:gd name="connsiteX7" fmla="*/ 1525609 w 2011789"/>
                  <a:gd name="connsiteY7" fmla="*/ 810972 h 1484526"/>
                  <a:gd name="connsiteX8" fmla="*/ 1933926 w 2011789"/>
                  <a:gd name="connsiteY8" fmla="*/ 1294052 h 1484526"/>
                  <a:gd name="connsiteX9" fmla="*/ 2011789 w 2011789"/>
                  <a:gd name="connsiteY9" fmla="*/ 1484526 h 1484526"/>
                  <a:gd name="connsiteX0" fmla="*/ 0 w 2777779"/>
                  <a:gd name="connsiteY0" fmla="*/ 155606 h 2173917"/>
                  <a:gd name="connsiteX1" fmla="*/ 275094 w 2777779"/>
                  <a:gd name="connsiteY1" fmla="*/ 13 h 2173917"/>
                  <a:gd name="connsiteX2" fmla="*/ 603621 w 2777779"/>
                  <a:gd name="connsiteY2" fmla="*/ 88370 h 2173917"/>
                  <a:gd name="connsiteX3" fmla="*/ 777053 w 2777779"/>
                  <a:gd name="connsiteY3" fmla="*/ 192700 h 2173917"/>
                  <a:gd name="connsiteX4" fmla="*/ 882376 w 2777779"/>
                  <a:gd name="connsiteY4" fmla="*/ 302811 h 2173917"/>
                  <a:gd name="connsiteX5" fmla="*/ 1013775 w 2777779"/>
                  <a:gd name="connsiteY5" fmla="*/ 396904 h 2173917"/>
                  <a:gd name="connsiteX6" fmla="*/ 1310173 w 2777779"/>
                  <a:gd name="connsiteY6" fmla="*/ 558624 h 2173917"/>
                  <a:gd name="connsiteX7" fmla="*/ 1525609 w 2777779"/>
                  <a:gd name="connsiteY7" fmla="*/ 810972 h 2173917"/>
                  <a:gd name="connsiteX8" fmla="*/ 1933926 w 2777779"/>
                  <a:gd name="connsiteY8" fmla="*/ 1294052 h 2173917"/>
                  <a:gd name="connsiteX9" fmla="*/ 2777779 w 2777779"/>
                  <a:gd name="connsiteY9" fmla="*/ 2173917 h 2173917"/>
                  <a:gd name="connsiteX0" fmla="*/ 0 w 2777779"/>
                  <a:gd name="connsiteY0" fmla="*/ 155606 h 2173917"/>
                  <a:gd name="connsiteX1" fmla="*/ 275094 w 2777779"/>
                  <a:gd name="connsiteY1" fmla="*/ 13 h 2173917"/>
                  <a:gd name="connsiteX2" fmla="*/ 603621 w 2777779"/>
                  <a:gd name="connsiteY2" fmla="*/ 88370 h 2173917"/>
                  <a:gd name="connsiteX3" fmla="*/ 777053 w 2777779"/>
                  <a:gd name="connsiteY3" fmla="*/ 192700 h 2173917"/>
                  <a:gd name="connsiteX4" fmla="*/ 882376 w 2777779"/>
                  <a:gd name="connsiteY4" fmla="*/ 302811 h 2173917"/>
                  <a:gd name="connsiteX5" fmla="*/ 1013775 w 2777779"/>
                  <a:gd name="connsiteY5" fmla="*/ 396904 h 2173917"/>
                  <a:gd name="connsiteX6" fmla="*/ 1310173 w 2777779"/>
                  <a:gd name="connsiteY6" fmla="*/ 558624 h 2173917"/>
                  <a:gd name="connsiteX7" fmla="*/ 1525609 w 2777779"/>
                  <a:gd name="connsiteY7" fmla="*/ 810972 h 2173917"/>
                  <a:gd name="connsiteX8" fmla="*/ 2455756 w 2777779"/>
                  <a:gd name="connsiteY8" fmla="*/ 1696196 h 2173917"/>
                  <a:gd name="connsiteX9" fmla="*/ 2777779 w 2777779"/>
                  <a:gd name="connsiteY9" fmla="*/ 2173917 h 2173917"/>
                  <a:gd name="connsiteX0" fmla="*/ 0 w 2777779"/>
                  <a:gd name="connsiteY0" fmla="*/ 155606 h 2173917"/>
                  <a:gd name="connsiteX1" fmla="*/ 275094 w 2777779"/>
                  <a:gd name="connsiteY1" fmla="*/ 13 h 2173917"/>
                  <a:gd name="connsiteX2" fmla="*/ 603621 w 2777779"/>
                  <a:gd name="connsiteY2" fmla="*/ 88370 h 2173917"/>
                  <a:gd name="connsiteX3" fmla="*/ 777053 w 2777779"/>
                  <a:gd name="connsiteY3" fmla="*/ 192700 h 2173917"/>
                  <a:gd name="connsiteX4" fmla="*/ 882376 w 2777779"/>
                  <a:gd name="connsiteY4" fmla="*/ 302811 h 2173917"/>
                  <a:gd name="connsiteX5" fmla="*/ 1013775 w 2777779"/>
                  <a:gd name="connsiteY5" fmla="*/ 396904 h 2173917"/>
                  <a:gd name="connsiteX6" fmla="*/ 1310173 w 2777779"/>
                  <a:gd name="connsiteY6" fmla="*/ 558624 h 2173917"/>
                  <a:gd name="connsiteX7" fmla="*/ 2018715 w 2777779"/>
                  <a:gd name="connsiteY7" fmla="*/ 1495575 h 2173917"/>
                  <a:gd name="connsiteX8" fmla="*/ 2455756 w 2777779"/>
                  <a:gd name="connsiteY8" fmla="*/ 1696196 h 2173917"/>
                  <a:gd name="connsiteX9" fmla="*/ 2777779 w 2777779"/>
                  <a:gd name="connsiteY9" fmla="*/ 2173917 h 2173917"/>
                  <a:gd name="connsiteX0" fmla="*/ 0 w 2777779"/>
                  <a:gd name="connsiteY0" fmla="*/ 155606 h 2173917"/>
                  <a:gd name="connsiteX1" fmla="*/ 275094 w 2777779"/>
                  <a:gd name="connsiteY1" fmla="*/ 13 h 2173917"/>
                  <a:gd name="connsiteX2" fmla="*/ 603621 w 2777779"/>
                  <a:gd name="connsiteY2" fmla="*/ 88370 h 2173917"/>
                  <a:gd name="connsiteX3" fmla="*/ 777053 w 2777779"/>
                  <a:gd name="connsiteY3" fmla="*/ 192700 h 2173917"/>
                  <a:gd name="connsiteX4" fmla="*/ 882376 w 2777779"/>
                  <a:gd name="connsiteY4" fmla="*/ 302811 h 2173917"/>
                  <a:gd name="connsiteX5" fmla="*/ 1013775 w 2777779"/>
                  <a:gd name="connsiteY5" fmla="*/ 396904 h 2173917"/>
                  <a:gd name="connsiteX6" fmla="*/ 1659656 w 2777779"/>
                  <a:gd name="connsiteY6" fmla="*/ 994280 h 2173917"/>
                  <a:gd name="connsiteX7" fmla="*/ 2018715 w 2777779"/>
                  <a:gd name="connsiteY7" fmla="*/ 1495575 h 2173917"/>
                  <a:gd name="connsiteX8" fmla="*/ 2455756 w 2777779"/>
                  <a:gd name="connsiteY8" fmla="*/ 1696196 h 2173917"/>
                  <a:gd name="connsiteX9" fmla="*/ 2777779 w 2777779"/>
                  <a:gd name="connsiteY9" fmla="*/ 2173917 h 2173917"/>
                  <a:gd name="connsiteX0" fmla="*/ 0 w 2777779"/>
                  <a:gd name="connsiteY0" fmla="*/ 155606 h 2173917"/>
                  <a:gd name="connsiteX1" fmla="*/ 275094 w 2777779"/>
                  <a:gd name="connsiteY1" fmla="*/ 13 h 2173917"/>
                  <a:gd name="connsiteX2" fmla="*/ 603621 w 2777779"/>
                  <a:gd name="connsiteY2" fmla="*/ 88370 h 2173917"/>
                  <a:gd name="connsiteX3" fmla="*/ 777053 w 2777779"/>
                  <a:gd name="connsiteY3" fmla="*/ 192700 h 2173917"/>
                  <a:gd name="connsiteX4" fmla="*/ 882376 w 2777779"/>
                  <a:gd name="connsiteY4" fmla="*/ 302811 h 2173917"/>
                  <a:gd name="connsiteX5" fmla="*/ 1272296 w 2777779"/>
                  <a:gd name="connsiteY5" fmla="*/ 550102 h 2173917"/>
                  <a:gd name="connsiteX6" fmla="*/ 1659656 w 2777779"/>
                  <a:gd name="connsiteY6" fmla="*/ 994280 h 2173917"/>
                  <a:gd name="connsiteX7" fmla="*/ 2018715 w 2777779"/>
                  <a:gd name="connsiteY7" fmla="*/ 1495575 h 2173917"/>
                  <a:gd name="connsiteX8" fmla="*/ 2455756 w 2777779"/>
                  <a:gd name="connsiteY8" fmla="*/ 1696196 h 2173917"/>
                  <a:gd name="connsiteX9" fmla="*/ 2777779 w 2777779"/>
                  <a:gd name="connsiteY9" fmla="*/ 2173917 h 2173917"/>
                  <a:gd name="connsiteX0" fmla="*/ 0 w 2900179"/>
                  <a:gd name="connsiteY0" fmla="*/ 155606 h 3153117"/>
                  <a:gd name="connsiteX1" fmla="*/ 275094 w 2900179"/>
                  <a:gd name="connsiteY1" fmla="*/ 13 h 3153117"/>
                  <a:gd name="connsiteX2" fmla="*/ 603621 w 2900179"/>
                  <a:gd name="connsiteY2" fmla="*/ 88370 h 3153117"/>
                  <a:gd name="connsiteX3" fmla="*/ 777053 w 2900179"/>
                  <a:gd name="connsiteY3" fmla="*/ 192700 h 3153117"/>
                  <a:gd name="connsiteX4" fmla="*/ 882376 w 2900179"/>
                  <a:gd name="connsiteY4" fmla="*/ 302811 h 3153117"/>
                  <a:gd name="connsiteX5" fmla="*/ 1272296 w 2900179"/>
                  <a:gd name="connsiteY5" fmla="*/ 550102 h 3153117"/>
                  <a:gd name="connsiteX6" fmla="*/ 1659656 w 2900179"/>
                  <a:gd name="connsiteY6" fmla="*/ 994280 h 3153117"/>
                  <a:gd name="connsiteX7" fmla="*/ 2018715 w 2900179"/>
                  <a:gd name="connsiteY7" fmla="*/ 1495575 h 3153117"/>
                  <a:gd name="connsiteX8" fmla="*/ 2455756 w 2900179"/>
                  <a:gd name="connsiteY8" fmla="*/ 1696196 h 3153117"/>
                  <a:gd name="connsiteX9" fmla="*/ 2900179 w 2900179"/>
                  <a:gd name="connsiteY9" fmla="*/ 3153117 h 3153117"/>
                  <a:gd name="connsiteX0" fmla="*/ 0 w 2900179"/>
                  <a:gd name="connsiteY0" fmla="*/ 155606 h 3153117"/>
                  <a:gd name="connsiteX1" fmla="*/ 275094 w 2900179"/>
                  <a:gd name="connsiteY1" fmla="*/ 13 h 3153117"/>
                  <a:gd name="connsiteX2" fmla="*/ 603621 w 2900179"/>
                  <a:gd name="connsiteY2" fmla="*/ 88370 h 3153117"/>
                  <a:gd name="connsiteX3" fmla="*/ 777053 w 2900179"/>
                  <a:gd name="connsiteY3" fmla="*/ 192700 h 3153117"/>
                  <a:gd name="connsiteX4" fmla="*/ 882376 w 2900179"/>
                  <a:gd name="connsiteY4" fmla="*/ 302811 h 3153117"/>
                  <a:gd name="connsiteX5" fmla="*/ 1272296 w 2900179"/>
                  <a:gd name="connsiteY5" fmla="*/ 550102 h 3153117"/>
                  <a:gd name="connsiteX6" fmla="*/ 1659656 w 2900179"/>
                  <a:gd name="connsiteY6" fmla="*/ 994280 h 3153117"/>
                  <a:gd name="connsiteX7" fmla="*/ 2018715 w 2900179"/>
                  <a:gd name="connsiteY7" fmla="*/ 1495575 h 3153117"/>
                  <a:gd name="connsiteX8" fmla="*/ 2455756 w 2900179"/>
                  <a:gd name="connsiteY8" fmla="*/ 1696196 h 3153117"/>
                  <a:gd name="connsiteX9" fmla="*/ 2608190 w 2900179"/>
                  <a:gd name="connsiteY9" fmla="*/ 2158413 h 3153117"/>
                  <a:gd name="connsiteX10" fmla="*/ 2900179 w 2900179"/>
                  <a:gd name="connsiteY10" fmla="*/ 3153117 h 3153117"/>
                  <a:gd name="connsiteX0" fmla="*/ 0 w 2900179"/>
                  <a:gd name="connsiteY0" fmla="*/ 155606 h 3153117"/>
                  <a:gd name="connsiteX1" fmla="*/ 275094 w 2900179"/>
                  <a:gd name="connsiteY1" fmla="*/ 13 h 3153117"/>
                  <a:gd name="connsiteX2" fmla="*/ 603621 w 2900179"/>
                  <a:gd name="connsiteY2" fmla="*/ 88370 h 3153117"/>
                  <a:gd name="connsiteX3" fmla="*/ 777053 w 2900179"/>
                  <a:gd name="connsiteY3" fmla="*/ 192700 h 3153117"/>
                  <a:gd name="connsiteX4" fmla="*/ 882376 w 2900179"/>
                  <a:gd name="connsiteY4" fmla="*/ 302811 h 3153117"/>
                  <a:gd name="connsiteX5" fmla="*/ 1272296 w 2900179"/>
                  <a:gd name="connsiteY5" fmla="*/ 550102 h 3153117"/>
                  <a:gd name="connsiteX6" fmla="*/ 1659656 w 2900179"/>
                  <a:gd name="connsiteY6" fmla="*/ 994280 h 3153117"/>
                  <a:gd name="connsiteX7" fmla="*/ 2018715 w 2900179"/>
                  <a:gd name="connsiteY7" fmla="*/ 1495575 h 3153117"/>
                  <a:gd name="connsiteX8" fmla="*/ 2455756 w 2900179"/>
                  <a:gd name="connsiteY8" fmla="*/ 1696196 h 3153117"/>
                  <a:gd name="connsiteX9" fmla="*/ 2608190 w 2900179"/>
                  <a:gd name="connsiteY9" fmla="*/ 2158413 h 3153117"/>
                  <a:gd name="connsiteX10" fmla="*/ 2867390 w 2900179"/>
                  <a:gd name="connsiteY10" fmla="*/ 2403213 h 3153117"/>
                  <a:gd name="connsiteX11" fmla="*/ 2900179 w 2900179"/>
                  <a:gd name="connsiteY11" fmla="*/ 3153117 h 3153117"/>
                  <a:gd name="connsiteX0" fmla="*/ 0 w 2900179"/>
                  <a:gd name="connsiteY0" fmla="*/ 155606 h 3153117"/>
                  <a:gd name="connsiteX1" fmla="*/ 275094 w 2900179"/>
                  <a:gd name="connsiteY1" fmla="*/ 13 h 3153117"/>
                  <a:gd name="connsiteX2" fmla="*/ 603621 w 2900179"/>
                  <a:gd name="connsiteY2" fmla="*/ 88370 h 3153117"/>
                  <a:gd name="connsiteX3" fmla="*/ 777053 w 2900179"/>
                  <a:gd name="connsiteY3" fmla="*/ 192700 h 3153117"/>
                  <a:gd name="connsiteX4" fmla="*/ 882376 w 2900179"/>
                  <a:gd name="connsiteY4" fmla="*/ 302811 h 3153117"/>
                  <a:gd name="connsiteX5" fmla="*/ 1272296 w 2900179"/>
                  <a:gd name="connsiteY5" fmla="*/ 550102 h 3153117"/>
                  <a:gd name="connsiteX6" fmla="*/ 1659656 w 2900179"/>
                  <a:gd name="connsiteY6" fmla="*/ 994280 h 3153117"/>
                  <a:gd name="connsiteX7" fmla="*/ 2018715 w 2900179"/>
                  <a:gd name="connsiteY7" fmla="*/ 1495575 h 3153117"/>
                  <a:gd name="connsiteX8" fmla="*/ 2455756 w 2900179"/>
                  <a:gd name="connsiteY8" fmla="*/ 1696196 h 3153117"/>
                  <a:gd name="connsiteX9" fmla="*/ 2694590 w 2900179"/>
                  <a:gd name="connsiteY9" fmla="*/ 2072013 h 3153117"/>
                  <a:gd name="connsiteX10" fmla="*/ 2867390 w 2900179"/>
                  <a:gd name="connsiteY10" fmla="*/ 2403213 h 3153117"/>
                  <a:gd name="connsiteX11" fmla="*/ 2900179 w 2900179"/>
                  <a:gd name="connsiteY11" fmla="*/ 3153117 h 3153117"/>
                  <a:gd name="connsiteX0" fmla="*/ 0 w 3040190"/>
                  <a:gd name="connsiteY0" fmla="*/ 155606 h 3153117"/>
                  <a:gd name="connsiteX1" fmla="*/ 275094 w 3040190"/>
                  <a:gd name="connsiteY1" fmla="*/ 13 h 3153117"/>
                  <a:gd name="connsiteX2" fmla="*/ 603621 w 3040190"/>
                  <a:gd name="connsiteY2" fmla="*/ 88370 h 3153117"/>
                  <a:gd name="connsiteX3" fmla="*/ 777053 w 3040190"/>
                  <a:gd name="connsiteY3" fmla="*/ 192700 h 3153117"/>
                  <a:gd name="connsiteX4" fmla="*/ 882376 w 3040190"/>
                  <a:gd name="connsiteY4" fmla="*/ 302811 h 3153117"/>
                  <a:gd name="connsiteX5" fmla="*/ 1272296 w 3040190"/>
                  <a:gd name="connsiteY5" fmla="*/ 550102 h 3153117"/>
                  <a:gd name="connsiteX6" fmla="*/ 1659656 w 3040190"/>
                  <a:gd name="connsiteY6" fmla="*/ 994280 h 3153117"/>
                  <a:gd name="connsiteX7" fmla="*/ 2018715 w 3040190"/>
                  <a:gd name="connsiteY7" fmla="*/ 1495575 h 3153117"/>
                  <a:gd name="connsiteX8" fmla="*/ 2455756 w 3040190"/>
                  <a:gd name="connsiteY8" fmla="*/ 1696196 h 3153117"/>
                  <a:gd name="connsiteX9" fmla="*/ 2694590 w 3040190"/>
                  <a:gd name="connsiteY9" fmla="*/ 2072013 h 3153117"/>
                  <a:gd name="connsiteX10" fmla="*/ 3040190 w 3040190"/>
                  <a:gd name="connsiteY10" fmla="*/ 2583213 h 3153117"/>
                  <a:gd name="connsiteX11" fmla="*/ 2900179 w 3040190"/>
                  <a:gd name="connsiteY11" fmla="*/ 3153117 h 3153117"/>
                  <a:gd name="connsiteX0" fmla="*/ 0 w 3040190"/>
                  <a:gd name="connsiteY0" fmla="*/ 155606 h 3153117"/>
                  <a:gd name="connsiteX1" fmla="*/ 275094 w 3040190"/>
                  <a:gd name="connsiteY1" fmla="*/ 13 h 3153117"/>
                  <a:gd name="connsiteX2" fmla="*/ 603621 w 3040190"/>
                  <a:gd name="connsiteY2" fmla="*/ 88370 h 3153117"/>
                  <a:gd name="connsiteX3" fmla="*/ 777053 w 3040190"/>
                  <a:gd name="connsiteY3" fmla="*/ 192700 h 3153117"/>
                  <a:gd name="connsiteX4" fmla="*/ 882376 w 3040190"/>
                  <a:gd name="connsiteY4" fmla="*/ 302811 h 3153117"/>
                  <a:gd name="connsiteX5" fmla="*/ 1272296 w 3040190"/>
                  <a:gd name="connsiteY5" fmla="*/ 550102 h 3153117"/>
                  <a:gd name="connsiteX6" fmla="*/ 1659656 w 3040190"/>
                  <a:gd name="connsiteY6" fmla="*/ 994280 h 3153117"/>
                  <a:gd name="connsiteX7" fmla="*/ 2018715 w 3040190"/>
                  <a:gd name="connsiteY7" fmla="*/ 1495575 h 3153117"/>
                  <a:gd name="connsiteX8" fmla="*/ 2455756 w 3040190"/>
                  <a:gd name="connsiteY8" fmla="*/ 1696196 h 3153117"/>
                  <a:gd name="connsiteX9" fmla="*/ 2694590 w 3040190"/>
                  <a:gd name="connsiteY9" fmla="*/ 2072013 h 3153117"/>
                  <a:gd name="connsiteX10" fmla="*/ 3040190 w 3040190"/>
                  <a:gd name="connsiteY10" fmla="*/ 2583213 h 3153117"/>
                  <a:gd name="connsiteX11" fmla="*/ 2939389 w 3040190"/>
                  <a:gd name="connsiteY11" fmla="*/ 3008013 h 3153117"/>
                  <a:gd name="connsiteX12" fmla="*/ 2900179 w 3040190"/>
                  <a:gd name="connsiteY12" fmla="*/ 3153117 h 3153117"/>
                  <a:gd name="connsiteX0" fmla="*/ 0 w 3454579"/>
                  <a:gd name="connsiteY0" fmla="*/ 155606 h 3592317"/>
                  <a:gd name="connsiteX1" fmla="*/ 275094 w 3454579"/>
                  <a:gd name="connsiteY1" fmla="*/ 13 h 3592317"/>
                  <a:gd name="connsiteX2" fmla="*/ 603621 w 3454579"/>
                  <a:gd name="connsiteY2" fmla="*/ 88370 h 3592317"/>
                  <a:gd name="connsiteX3" fmla="*/ 777053 w 3454579"/>
                  <a:gd name="connsiteY3" fmla="*/ 192700 h 3592317"/>
                  <a:gd name="connsiteX4" fmla="*/ 882376 w 3454579"/>
                  <a:gd name="connsiteY4" fmla="*/ 302811 h 3592317"/>
                  <a:gd name="connsiteX5" fmla="*/ 1272296 w 3454579"/>
                  <a:gd name="connsiteY5" fmla="*/ 550102 h 3592317"/>
                  <a:gd name="connsiteX6" fmla="*/ 1659656 w 3454579"/>
                  <a:gd name="connsiteY6" fmla="*/ 994280 h 3592317"/>
                  <a:gd name="connsiteX7" fmla="*/ 2018715 w 3454579"/>
                  <a:gd name="connsiteY7" fmla="*/ 1495575 h 3592317"/>
                  <a:gd name="connsiteX8" fmla="*/ 2455756 w 3454579"/>
                  <a:gd name="connsiteY8" fmla="*/ 1696196 h 3592317"/>
                  <a:gd name="connsiteX9" fmla="*/ 2694590 w 3454579"/>
                  <a:gd name="connsiteY9" fmla="*/ 2072013 h 3592317"/>
                  <a:gd name="connsiteX10" fmla="*/ 3040190 w 3454579"/>
                  <a:gd name="connsiteY10" fmla="*/ 2583213 h 3592317"/>
                  <a:gd name="connsiteX11" fmla="*/ 2939389 w 3454579"/>
                  <a:gd name="connsiteY11" fmla="*/ 3008013 h 3592317"/>
                  <a:gd name="connsiteX12" fmla="*/ 3454579 w 3454579"/>
                  <a:gd name="connsiteY12" fmla="*/ 3592317 h 3592317"/>
                  <a:gd name="connsiteX0" fmla="*/ 0 w 3454579"/>
                  <a:gd name="connsiteY0" fmla="*/ 155606 h 3592317"/>
                  <a:gd name="connsiteX1" fmla="*/ 275094 w 3454579"/>
                  <a:gd name="connsiteY1" fmla="*/ 13 h 3592317"/>
                  <a:gd name="connsiteX2" fmla="*/ 603621 w 3454579"/>
                  <a:gd name="connsiteY2" fmla="*/ 88370 h 3592317"/>
                  <a:gd name="connsiteX3" fmla="*/ 777053 w 3454579"/>
                  <a:gd name="connsiteY3" fmla="*/ 192700 h 3592317"/>
                  <a:gd name="connsiteX4" fmla="*/ 882376 w 3454579"/>
                  <a:gd name="connsiteY4" fmla="*/ 302811 h 3592317"/>
                  <a:gd name="connsiteX5" fmla="*/ 1272296 w 3454579"/>
                  <a:gd name="connsiteY5" fmla="*/ 550102 h 3592317"/>
                  <a:gd name="connsiteX6" fmla="*/ 1659656 w 3454579"/>
                  <a:gd name="connsiteY6" fmla="*/ 994280 h 3592317"/>
                  <a:gd name="connsiteX7" fmla="*/ 2018715 w 3454579"/>
                  <a:gd name="connsiteY7" fmla="*/ 1495575 h 3592317"/>
                  <a:gd name="connsiteX8" fmla="*/ 2455756 w 3454579"/>
                  <a:gd name="connsiteY8" fmla="*/ 1696196 h 3592317"/>
                  <a:gd name="connsiteX9" fmla="*/ 2694590 w 3454579"/>
                  <a:gd name="connsiteY9" fmla="*/ 2072013 h 3592317"/>
                  <a:gd name="connsiteX10" fmla="*/ 3040190 w 3454579"/>
                  <a:gd name="connsiteY10" fmla="*/ 2583213 h 3592317"/>
                  <a:gd name="connsiteX11" fmla="*/ 3011389 w 3454579"/>
                  <a:gd name="connsiteY11" fmla="*/ 3317613 h 3592317"/>
                  <a:gd name="connsiteX12" fmla="*/ 3454579 w 3454579"/>
                  <a:gd name="connsiteY12" fmla="*/ 3592317 h 3592317"/>
                  <a:gd name="connsiteX0" fmla="*/ 0 w 3454579"/>
                  <a:gd name="connsiteY0" fmla="*/ 155606 h 3592317"/>
                  <a:gd name="connsiteX1" fmla="*/ 275094 w 3454579"/>
                  <a:gd name="connsiteY1" fmla="*/ 13 h 3592317"/>
                  <a:gd name="connsiteX2" fmla="*/ 603621 w 3454579"/>
                  <a:gd name="connsiteY2" fmla="*/ 88370 h 3592317"/>
                  <a:gd name="connsiteX3" fmla="*/ 777053 w 3454579"/>
                  <a:gd name="connsiteY3" fmla="*/ 192700 h 3592317"/>
                  <a:gd name="connsiteX4" fmla="*/ 882376 w 3454579"/>
                  <a:gd name="connsiteY4" fmla="*/ 302811 h 3592317"/>
                  <a:gd name="connsiteX5" fmla="*/ 1272296 w 3454579"/>
                  <a:gd name="connsiteY5" fmla="*/ 550102 h 3592317"/>
                  <a:gd name="connsiteX6" fmla="*/ 1659656 w 3454579"/>
                  <a:gd name="connsiteY6" fmla="*/ 994280 h 3592317"/>
                  <a:gd name="connsiteX7" fmla="*/ 2018715 w 3454579"/>
                  <a:gd name="connsiteY7" fmla="*/ 1495575 h 3592317"/>
                  <a:gd name="connsiteX8" fmla="*/ 2455756 w 3454579"/>
                  <a:gd name="connsiteY8" fmla="*/ 1696196 h 3592317"/>
                  <a:gd name="connsiteX9" fmla="*/ 2694590 w 3454579"/>
                  <a:gd name="connsiteY9" fmla="*/ 2072013 h 3592317"/>
                  <a:gd name="connsiteX10" fmla="*/ 3040190 w 3454579"/>
                  <a:gd name="connsiteY10" fmla="*/ 2583213 h 3592317"/>
                  <a:gd name="connsiteX11" fmla="*/ 3018589 w 3454579"/>
                  <a:gd name="connsiteY11" fmla="*/ 2849613 h 3592317"/>
                  <a:gd name="connsiteX12" fmla="*/ 3011389 w 3454579"/>
                  <a:gd name="connsiteY12" fmla="*/ 3317613 h 3592317"/>
                  <a:gd name="connsiteX13" fmla="*/ 3454579 w 3454579"/>
                  <a:gd name="connsiteY13" fmla="*/ 3592317 h 3592317"/>
                  <a:gd name="connsiteX0" fmla="*/ 0 w 3454579"/>
                  <a:gd name="connsiteY0" fmla="*/ 155606 h 3592317"/>
                  <a:gd name="connsiteX1" fmla="*/ 275094 w 3454579"/>
                  <a:gd name="connsiteY1" fmla="*/ 13 h 3592317"/>
                  <a:gd name="connsiteX2" fmla="*/ 603621 w 3454579"/>
                  <a:gd name="connsiteY2" fmla="*/ 88370 h 3592317"/>
                  <a:gd name="connsiteX3" fmla="*/ 777053 w 3454579"/>
                  <a:gd name="connsiteY3" fmla="*/ 192700 h 3592317"/>
                  <a:gd name="connsiteX4" fmla="*/ 882376 w 3454579"/>
                  <a:gd name="connsiteY4" fmla="*/ 302811 h 3592317"/>
                  <a:gd name="connsiteX5" fmla="*/ 1272296 w 3454579"/>
                  <a:gd name="connsiteY5" fmla="*/ 550102 h 3592317"/>
                  <a:gd name="connsiteX6" fmla="*/ 1659656 w 3454579"/>
                  <a:gd name="connsiteY6" fmla="*/ 994280 h 3592317"/>
                  <a:gd name="connsiteX7" fmla="*/ 2018715 w 3454579"/>
                  <a:gd name="connsiteY7" fmla="*/ 1495575 h 3592317"/>
                  <a:gd name="connsiteX8" fmla="*/ 2455756 w 3454579"/>
                  <a:gd name="connsiteY8" fmla="*/ 1696196 h 3592317"/>
                  <a:gd name="connsiteX9" fmla="*/ 2694590 w 3454579"/>
                  <a:gd name="connsiteY9" fmla="*/ 2072013 h 3592317"/>
                  <a:gd name="connsiteX10" fmla="*/ 3040190 w 3454579"/>
                  <a:gd name="connsiteY10" fmla="*/ 2583213 h 3592317"/>
                  <a:gd name="connsiteX11" fmla="*/ 2896189 w 3454579"/>
                  <a:gd name="connsiteY11" fmla="*/ 3094413 h 3592317"/>
                  <a:gd name="connsiteX12" fmla="*/ 3011389 w 3454579"/>
                  <a:gd name="connsiteY12" fmla="*/ 3317613 h 3592317"/>
                  <a:gd name="connsiteX13" fmla="*/ 3454579 w 3454579"/>
                  <a:gd name="connsiteY13" fmla="*/ 3592317 h 3592317"/>
                  <a:gd name="connsiteX0" fmla="*/ 0 w 3540979"/>
                  <a:gd name="connsiteY0" fmla="*/ 155606 h 3556317"/>
                  <a:gd name="connsiteX1" fmla="*/ 275094 w 3540979"/>
                  <a:gd name="connsiteY1" fmla="*/ 13 h 3556317"/>
                  <a:gd name="connsiteX2" fmla="*/ 603621 w 3540979"/>
                  <a:gd name="connsiteY2" fmla="*/ 88370 h 3556317"/>
                  <a:gd name="connsiteX3" fmla="*/ 777053 w 3540979"/>
                  <a:gd name="connsiteY3" fmla="*/ 192700 h 3556317"/>
                  <a:gd name="connsiteX4" fmla="*/ 882376 w 3540979"/>
                  <a:gd name="connsiteY4" fmla="*/ 302811 h 3556317"/>
                  <a:gd name="connsiteX5" fmla="*/ 1272296 w 3540979"/>
                  <a:gd name="connsiteY5" fmla="*/ 550102 h 3556317"/>
                  <a:gd name="connsiteX6" fmla="*/ 1659656 w 3540979"/>
                  <a:gd name="connsiteY6" fmla="*/ 994280 h 3556317"/>
                  <a:gd name="connsiteX7" fmla="*/ 2018715 w 3540979"/>
                  <a:gd name="connsiteY7" fmla="*/ 1495575 h 3556317"/>
                  <a:gd name="connsiteX8" fmla="*/ 2455756 w 3540979"/>
                  <a:gd name="connsiteY8" fmla="*/ 1696196 h 3556317"/>
                  <a:gd name="connsiteX9" fmla="*/ 2694590 w 3540979"/>
                  <a:gd name="connsiteY9" fmla="*/ 2072013 h 3556317"/>
                  <a:gd name="connsiteX10" fmla="*/ 3040190 w 3540979"/>
                  <a:gd name="connsiteY10" fmla="*/ 2583213 h 3556317"/>
                  <a:gd name="connsiteX11" fmla="*/ 2896189 w 3540979"/>
                  <a:gd name="connsiteY11" fmla="*/ 3094413 h 3556317"/>
                  <a:gd name="connsiteX12" fmla="*/ 3011389 w 3540979"/>
                  <a:gd name="connsiteY12" fmla="*/ 3317613 h 3556317"/>
                  <a:gd name="connsiteX13" fmla="*/ 3540979 w 3540979"/>
                  <a:gd name="connsiteY13" fmla="*/ 3556317 h 3556317"/>
                  <a:gd name="connsiteX0" fmla="*/ 0 w 3540979"/>
                  <a:gd name="connsiteY0" fmla="*/ 155606 h 3556317"/>
                  <a:gd name="connsiteX1" fmla="*/ 275094 w 3540979"/>
                  <a:gd name="connsiteY1" fmla="*/ 13 h 3556317"/>
                  <a:gd name="connsiteX2" fmla="*/ 603621 w 3540979"/>
                  <a:gd name="connsiteY2" fmla="*/ 88370 h 3556317"/>
                  <a:gd name="connsiteX3" fmla="*/ 777053 w 3540979"/>
                  <a:gd name="connsiteY3" fmla="*/ 192700 h 3556317"/>
                  <a:gd name="connsiteX4" fmla="*/ 882376 w 3540979"/>
                  <a:gd name="connsiteY4" fmla="*/ 302811 h 3556317"/>
                  <a:gd name="connsiteX5" fmla="*/ 1272296 w 3540979"/>
                  <a:gd name="connsiteY5" fmla="*/ 550102 h 3556317"/>
                  <a:gd name="connsiteX6" fmla="*/ 1659656 w 3540979"/>
                  <a:gd name="connsiteY6" fmla="*/ 994280 h 3556317"/>
                  <a:gd name="connsiteX7" fmla="*/ 2018715 w 3540979"/>
                  <a:gd name="connsiteY7" fmla="*/ 1495575 h 3556317"/>
                  <a:gd name="connsiteX8" fmla="*/ 2153611 w 3540979"/>
                  <a:gd name="connsiteY8" fmla="*/ 1505685 h 3556317"/>
                  <a:gd name="connsiteX9" fmla="*/ 2455756 w 3540979"/>
                  <a:gd name="connsiteY9" fmla="*/ 1696196 h 3556317"/>
                  <a:gd name="connsiteX10" fmla="*/ 2694590 w 3540979"/>
                  <a:gd name="connsiteY10" fmla="*/ 2072013 h 3556317"/>
                  <a:gd name="connsiteX11" fmla="*/ 3040190 w 3540979"/>
                  <a:gd name="connsiteY11" fmla="*/ 2583213 h 3556317"/>
                  <a:gd name="connsiteX12" fmla="*/ 2896189 w 3540979"/>
                  <a:gd name="connsiteY12" fmla="*/ 3094413 h 3556317"/>
                  <a:gd name="connsiteX13" fmla="*/ 3011389 w 3540979"/>
                  <a:gd name="connsiteY13" fmla="*/ 3317613 h 3556317"/>
                  <a:gd name="connsiteX14" fmla="*/ 3540979 w 3540979"/>
                  <a:gd name="connsiteY14" fmla="*/ 3556317 h 3556317"/>
                  <a:gd name="connsiteX0" fmla="*/ 0 w 3540979"/>
                  <a:gd name="connsiteY0" fmla="*/ 155606 h 3556317"/>
                  <a:gd name="connsiteX1" fmla="*/ 275094 w 3540979"/>
                  <a:gd name="connsiteY1" fmla="*/ 13 h 3556317"/>
                  <a:gd name="connsiteX2" fmla="*/ 603621 w 3540979"/>
                  <a:gd name="connsiteY2" fmla="*/ 88370 h 3556317"/>
                  <a:gd name="connsiteX3" fmla="*/ 777053 w 3540979"/>
                  <a:gd name="connsiteY3" fmla="*/ 192700 h 3556317"/>
                  <a:gd name="connsiteX4" fmla="*/ 882376 w 3540979"/>
                  <a:gd name="connsiteY4" fmla="*/ 302811 h 3556317"/>
                  <a:gd name="connsiteX5" fmla="*/ 1272296 w 3540979"/>
                  <a:gd name="connsiteY5" fmla="*/ 550102 h 3556317"/>
                  <a:gd name="connsiteX6" fmla="*/ 1794228 w 3540979"/>
                  <a:gd name="connsiteY6" fmla="*/ 1108148 h 3556317"/>
                  <a:gd name="connsiteX7" fmla="*/ 2018715 w 3540979"/>
                  <a:gd name="connsiteY7" fmla="*/ 1495575 h 3556317"/>
                  <a:gd name="connsiteX8" fmla="*/ 2153611 w 3540979"/>
                  <a:gd name="connsiteY8" fmla="*/ 1505685 h 3556317"/>
                  <a:gd name="connsiteX9" fmla="*/ 2455756 w 3540979"/>
                  <a:gd name="connsiteY9" fmla="*/ 1696196 h 3556317"/>
                  <a:gd name="connsiteX10" fmla="*/ 2694590 w 3540979"/>
                  <a:gd name="connsiteY10" fmla="*/ 2072013 h 3556317"/>
                  <a:gd name="connsiteX11" fmla="*/ 3040190 w 3540979"/>
                  <a:gd name="connsiteY11" fmla="*/ 2583213 h 3556317"/>
                  <a:gd name="connsiteX12" fmla="*/ 2896189 w 3540979"/>
                  <a:gd name="connsiteY12" fmla="*/ 3094413 h 3556317"/>
                  <a:gd name="connsiteX13" fmla="*/ 3011389 w 3540979"/>
                  <a:gd name="connsiteY13" fmla="*/ 3317613 h 3556317"/>
                  <a:gd name="connsiteX14" fmla="*/ 3540979 w 3540979"/>
                  <a:gd name="connsiteY14" fmla="*/ 3556317 h 3556317"/>
                  <a:gd name="connsiteX0" fmla="*/ 0 w 3540979"/>
                  <a:gd name="connsiteY0" fmla="*/ 155606 h 3556317"/>
                  <a:gd name="connsiteX1" fmla="*/ 275094 w 3540979"/>
                  <a:gd name="connsiteY1" fmla="*/ 13 h 3556317"/>
                  <a:gd name="connsiteX2" fmla="*/ 603621 w 3540979"/>
                  <a:gd name="connsiteY2" fmla="*/ 88370 h 3556317"/>
                  <a:gd name="connsiteX3" fmla="*/ 882376 w 3540979"/>
                  <a:gd name="connsiteY3" fmla="*/ 302811 h 3556317"/>
                  <a:gd name="connsiteX4" fmla="*/ 1272296 w 3540979"/>
                  <a:gd name="connsiteY4" fmla="*/ 550102 h 3556317"/>
                  <a:gd name="connsiteX5" fmla="*/ 1794228 w 3540979"/>
                  <a:gd name="connsiteY5" fmla="*/ 1108148 h 3556317"/>
                  <a:gd name="connsiteX6" fmla="*/ 2018715 w 3540979"/>
                  <a:gd name="connsiteY6" fmla="*/ 1495575 h 3556317"/>
                  <a:gd name="connsiteX7" fmla="*/ 2153611 w 3540979"/>
                  <a:gd name="connsiteY7" fmla="*/ 1505685 h 3556317"/>
                  <a:gd name="connsiteX8" fmla="*/ 2455756 w 3540979"/>
                  <a:gd name="connsiteY8" fmla="*/ 1696196 h 3556317"/>
                  <a:gd name="connsiteX9" fmla="*/ 2694590 w 3540979"/>
                  <a:gd name="connsiteY9" fmla="*/ 2072013 h 3556317"/>
                  <a:gd name="connsiteX10" fmla="*/ 3040190 w 3540979"/>
                  <a:gd name="connsiteY10" fmla="*/ 2583213 h 3556317"/>
                  <a:gd name="connsiteX11" fmla="*/ 2896189 w 3540979"/>
                  <a:gd name="connsiteY11" fmla="*/ 3094413 h 3556317"/>
                  <a:gd name="connsiteX12" fmla="*/ 3011389 w 3540979"/>
                  <a:gd name="connsiteY12" fmla="*/ 3317613 h 3556317"/>
                  <a:gd name="connsiteX13" fmla="*/ 3540979 w 3540979"/>
                  <a:gd name="connsiteY13" fmla="*/ 3556317 h 3556317"/>
                  <a:gd name="connsiteX0" fmla="*/ 0 w 3540979"/>
                  <a:gd name="connsiteY0" fmla="*/ 155606 h 3556317"/>
                  <a:gd name="connsiteX1" fmla="*/ 275094 w 3540979"/>
                  <a:gd name="connsiteY1" fmla="*/ 13 h 3556317"/>
                  <a:gd name="connsiteX2" fmla="*/ 603621 w 3540979"/>
                  <a:gd name="connsiteY2" fmla="*/ 88370 h 3556317"/>
                  <a:gd name="connsiteX3" fmla="*/ 906530 w 3540979"/>
                  <a:gd name="connsiteY3" fmla="*/ 285559 h 3556317"/>
                  <a:gd name="connsiteX4" fmla="*/ 1272296 w 3540979"/>
                  <a:gd name="connsiteY4" fmla="*/ 550102 h 3556317"/>
                  <a:gd name="connsiteX5" fmla="*/ 1794228 w 3540979"/>
                  <a:gd name="connsiteY5" fmla="*/ 1108148 h 3556317"/>
                  <a:gd name="connsiteX6" fmla="*/ 2018715 w 3540979"/>
                  <a:gd name="connsiteY6" fmla="*/ 1495575 h 3556317"/>
                  <a:gd name="connsiteX7" fmla="*/ 2153611 w 3540979"/>
                  <a:gd name="connsiteY7" fmla="*/ 1505685 h 3556317"/>
                  <a:gd name="connsiteX8" fmla="*/ 2455756 w 3540979"/>
                  <a:gd name="connsiteY8" fmla="*/ 1696196 h 3556317"/>
                  <a:gd name="connsiteX9" fmla="*/ 2694590 w 3540979"/>
                  <a:gd name="connsiteY9" fmla="*/ 2072013 h 3556317"/>
                  <a:gd name="connsiteX10" fmla="*/ 3040190 w 3540979"/>
                  <a:gd name="connsiteY10" fmla="*/ 2583213 h 3556317"/>
                  <a:gd name="connsiteX11" fmla="*/ 2896189 w 3540979"/>
                  <a:gd name="connsiteY11" fmla="*/ 3094413 h 3556317"/>
                  <a:gd name="connsiteX12" fmla="*/ 3011389 w 3540979"/>
                  <a:gd name="connsiteY12" fmla="*/ 3317613 h 3556317"/>
                  <a:gd name="connsiteX13" fmla="*/ 3540979 w 3540979"/>
                  <a:gd name="connsiteY13" fmla="*/ 3556317 h 3556317"/>
                  <a:gd name="connsiteX0" fmla="*/ 0 w 3540979"/>
                  <a:gd name="connsiteY0" fmla="*/ 155606 h 3556317"/>
                  <a:gd name="connsiteX1" fmla="*/ 275094 w 3540979"/>
                  <a:gd name="connsiteY1" fmla="*/ 13 h 3556317"/>
                  <a:gd name="connsiteX2" fmla="*/ 603621 w 3540979"/>
                  <a:gd name="connsiteY2" fmla="*/ 88370 h 3556317"/>
                  <a:gd name="connsiteX3" fmla="*/ 906530 w 3540979"/>
                  <a:gd name="connsiteY3" fmla="*/ 285559 h 3556317"/>
                  <a:gd name="connsiteX4" fmla="*/ 1272296 w 3540979"/>
                  <a:gd name="connsiteY4" fmla="*/ 550102 h 3556317"/>
                  <a:gd name="connsiteX5" fmla="*/ 1549762 w 3540979"/>
                  <a:gd name="connsiteY5" fmla="*/ 808671 h 3556317"/>
                  <a:gd name="connsiteX6" fmla="*/ 1794228 w 3540979"/>
                  <a:gd name="connsiteY6" fmla="*/ 1108148 h 3556317"/>
                  <a:gd name="connsiteX7" fmla="*/ 2018715 w 3540979"/>
                  <a:gd name="connsiteY7" fmla="*/ 1495575 h 3556317"/>
                  <a:gd name="connsiteX8" fmla="*/ 2153611 w 3540979"/>
                  <a:gd name="connsiteY8" fmla="*/ 1505685 h 3556317"/>
                  <a:gd name="connsiteX9" fmla="*/ 2455756 w 3540979"/>
                  <a:gd name="connsiteY9" fmla="*/ 1696196 h 3556317"/>
                  <a:gd name="connsiteX10" fmla="*/ 2694590 w 3540979"/>
                  <a:gd name="connsiteY10" fmla="*/ 2072013 h 3556317"/>
                  <a:gd name="connsiteX11" fmla="*/ 3040190 w 3540979"/>
                  <a:gd name="connsiteY11" fmla="*/ 2583213 h 3556317"/>
                  <a:gd name="connsiteX12" fmla="*/ 2896189 w 3540979"/>
                  <a:gd name="connsiteY12" fmla="*/ 3094413 h 3556317"/>
                  <a:gd name="connsiteX13" fmla="*/ 3011389 w 3540979"/>
                  <a:gd name="connsiteY13" fmla="*/ 3317613 h 3556317"/>
                  <a:gd name="connsiteX14" fmla="*/ 3540979 w 3540979"/>
                  <a:gd name="connsiteY14" fmla="*/ 3556317 h 3556317"/>
                  <a:gd name="connsiteX0" fmla="*/ 0 w 3540979"/>
                  <a:gd name="connsiteY0" fmla="*/ 155606 h 3556317"/>
                  <a:gd name="connsiteX1" fmla="*/ 275094 w 3540979"/>
                  <a:gd name="connsiteY1" fmla="*/ 13 h 3556317"/>
                  <a:gd name="connsiteX2" fmla="*/ 603621 w 3540979"/>
                  <a:gd name="connsiteY2" fmla="*/ 88370 h 3556317"/>
                  <a:gd name="connsiteX3" fmla="*/ 906530 w 3540979"/>
                  <a:gd name="connsiteY3" fmla="*/ 285559 h 3556317"/>
                  <a:gd name="connsiteX4" fmla="*/ 1272296 w 3540979"/>
                  <a:gd name="connsiteY4" fmla="*/ 550102 h 3556317"/>
                  <a:gd name="connsiteX5" fmla="*/ 1549762 w 3540979"/>
                  <a:gd name="connsiteY5" fmla="*/ 808671 h 3556317"/>
                  <a:gd name="connsiteX6" fmla="*/ 1525608 w 3540979"/>
                  <a:gd name="connsiteY6" fmla="*/ 853528 h 3556317"/>
                  <a:gd name="connsiteX7" fmla="*/ 1794228 w 3540979"/>
                  <a:gd name="connsiteY7" fmla="*/ 1108148 h 3556317"/>
                  <a:gd name="connsiteX8" fmla="*/ 2018715 w 3540979"/>
                  <a:gd name="connsiteY8" fmla="*/ 1495575 h 3556317"/>
                  <a:gd name="connsiteX9" fmla="*/ 2153611 w 3540979"/>
                  <a:gd name="connsiteY9" fmla="*/ 1505685 h 3556317"/>
                  <a:gd name="connsiteX10" fmla="*/ 2455756 w 3540979"/>
                  <a:gd name="connsiteY10" fmla="*/ 1696196 h 3556317"/>
                  <a:gd name="connsiteX11" fmla="*/ 2694590 w 3540979"/>
                  <a:gd name="connsiteY11" fmla="*/ 2072013 h 3556317"/>
                  <a:gd name="connsiteX12" fmla="*/ 3040190 w 3540979"/>
                  <a:gd name="connsiteY12" fmla="*/ 2583213 h 3556317"/>
                  <a:gd name="connsiteX13" fmla="*/ 2896189 w 3540979"/>
                  <a:gd name="connsiteY13" fmla="*/ 3094413 h 3556317"/>
                  <a:gd name="connsiteX14" fmla="*/ 3011389 w 3540979"/>
                  <a:gd name="connsiteY14" fmla="*/ 3317613 h 3556317"/>
                  <a:gd name="connsiteX15" fmla="*/ 3540979 w 3540979"/>
                  <a:gd name="connsiteY15" fmla="*/ 3556317 h 3556317"/>
                  <a:gd name="connsiteX0" fmla="*/ 0 w 3540979"/>
                  <a:gd name="connsiteY0" fmla="*/ 155606 h 3556317"/>
                  <a:gd name="connsiteX1" fmla="*/ 275094 w 3540979"/>
                  <a:gd name="connsiteY1" fmla="*/ 13 h 3556317"/>
                  <a:gd name="connsiteX2" fmla="*/ 603621 w 3540979"/>
                  <a:gd name="connsiteY2" fmla="*/ 88370 h 3556317"/>
                  <a:gd name="connsiteX3" fmla="*/ 906530 w 3540979"/>
                  <a:gd name="connsiteY3" fmla="*/ 285559 h 3556317"/>
                  <a:gd name="connsiteX4" fmla="*/ 1272296 w 3540979"/>
                  <a:gd name="connsiteY4" fmla="*/ 550102 h 3556317"/>
                  <a:gd name="connsiteX5" fmla="*/ 1525608 w 3540979"/>
                  <a:gd name="connsiteY5" fmla="*/ 853528 h 3556317"/>
                  <a:gd name="connsiteX6" fmla="*/ 1794228 w 3540979"/>
                  <a:gd name="connsiteY6" fmla="*/ 1108148 h 3556317"/>
                  <a:gd name="connsiteX7" fmla="*/ 2018715 w 3540979"/>
                  <a:gd name="connsiteY7" fmla="*/ 1495575 h 3556317"/>
                  <a:gd name="connsiteX8" fmla="*/ 2153611 w 3540979"/>
                  <a:gd name="connsiteY8" fmla="*/ 1505685 h 3556317"/>
                  <a:gd name="connsiteX9" fmla="*/ 2455756 w 3540979"/>
                  <a:gd name="connsiteY9" fmla="*/ 1696196 h 3556317"/>
                  <a:gd name="connsiteX10" fmla="*/ 2694590 w 3540979"/>
                  <a:gd name="connsiteY10" fmla="*/ 2072013 h 3556317"/>
                  <a:gd name="connsiteX11" fmla="*/ 3040190 w 3540979"/>
                  <a:gd name="connsiteY11" fmla="*/ 2583213 h 3556317"/>
                  <a:gd name="connsiteX12" fmla="*/ 2896189 w 3540979"/>
                  <a:gd name="connsiteY12" fmla="*/ 3094413 h 3556317"/>
                  <a:gd name="connsiteX13" fmla="*/ 3011389 w 3540979"/>
                  <a:gd name="connsiteY13" fmla="*/ 3317613 h 3556317"/>
                  <a:gd name="connsiteX14" fmla="*/ 3540979 w 3540979"/>
                  <a:gd name="connsiteY14" fmla="*/ 3556317 h 3556317"/>
                  <a:gd name="connsiteX0" fmla="*/ 0 w 3540979"/>
                  <a:gd name="connsiteY0" fmla="*/ 155606 h 3556317"/>
                  <a:gd name="connsiteX1" fmla="*/ 275094 w 3540979"/>
                  <a:gd name="connsiteY1" fmla="*/ 13 h 3556317"/>
                  <a:gd name="connsiteX2" fmla="*/ 603621 w 3540979"/>
                  <a:gd name="connsiteY2" fmla="*/ 88370 h 3556317"/>
                  <a:gd name="connsiteX3" fmla="*/ 906530 w 3540979"/>
                  <a:gd name="connsiteY3" fmla="*/ 285559 h 3556317"/>
                  <a:gd name="connsiteX4" fmla="*/ 1272296 w 3540979"/>
                  <a:gd name="connsiteY4" fmla="*/ 550102 h 3556317"/>
                  <a:gd name="connsiteX5" fmla="*/ 1525608 w 3540979"/>
                  <a:gd name="connsiteY5" fmla="*/ 853528 h 3556317"/>
                  <a:gd name="connsiteX6" fmla="*/ 1794228 w 3540979"/>
                  <a:gd name="connsiteY6" fmla="*/ 1108148 h 3556317"/>
                  <a:gd name="connsiteX7" fmla="*/ 2018715 w 3540979"/>
                  <a:gd name="connsiteY7" fmla="*/ 1495575 h 3556317"/>
                  <a:gd name="connsiteX8" fmla="*/ 2153611 w 3540979"/>
                  <a:gd name="connsiteY8" fmla="*/ 1505685 h 3556317"/>
                  <a:gd name="connsiteX9" fmla="*/ 2455756 w 3540979"/>
                  <a:gd name="connsiteY9" fmla="*/ 1696196 h 3556317"/>
                  <a:gd name="connsiteX10" fmla="*/ 2694590 w 3540979"/>
                  <a:gd name="connsiteY10" fmla="*/ 2072013 h 3556317"/>
                  <a:gd name="connsiteX11" fmla="*/ 2847175 w 3540979"/>
                  <a:gd name="connsiteY11" fmla="*/ 2309667 h 3556317"/>
                  <a:gd name="connsiteX12" fmla="*/ 3040190 w 3540979"/>
                  <a:gd name="connsiteY12" fmla="*/ 2583213 h 3556317"/>
                  <a:gd name="connsiteX13" fmla="*/ 2896189 w 3540979"/>
                  <a:gd name="connsiteY13" fmla="*/ 3094413 h 3556317"/>
                  <a:gd name="connsiteX14" fmla="*/ 3011389 w 3540979"/>
                  <a:gd name="connsiteY14" fmla="*/ 3317613 h 3556317"/>
                  <a:gd name="connsiteX15" fmla="*/ 3540979 w 3540979"/>
                  <a:gd name="connsiteY15" fmla="*/ 3556317 h 3556317"/>
                  <a:gd name="connsiteX0" fmla="*/ 0 w 3540979"/>
                  <a:gd name="connsiteY0" fmla="*/ 155606 h 3556317"/>
                  <a:gd name="connsiteX1" fmla="*/ 275094 w 3540979"/>
                  <a:gd name="connsiteY1" fmla="*/ 13 h 3556317"/>
                  <a:gd name="connsiteX2" fmla="*/ 603621 w 3540979"/>
                  <a:gd name="connsiteY2" fmla="*/ 88370 h 3556317"/>
                  <a:gd name="connsiteX3" fmla="*/ 906530 w 3540979"/>
                  <a:gd name="connsiteY3" fmla="*/ 285559 h 3556317"/>
                  <a:gd name="connsiteX4" fmla="*/ 1272296 w 3540979"/>
                  <a:gd name="connsiteY4" fmla="*/ 550102 h 3556317"/>
                  <a:gd name="connsiteX5" fmla="*/ 1525608 w 3540979"/>
                  <a:gd name="connsiteY5" fmla="*/ 853528 h 3556317"/>
                  <a:gd name="connsiteX6" fmla="*/ 1794228 w 3540979"/>
                  <a:gd name="connsiteY6" fmla="*/ 1108148 h 3556317"/>
                  <a:gd name="connsiteX7" fmla="*/ 2018715 w 3540979"/>
                  <a:gd name="connsiteY7" fmla="*/ 1495575 h 3556317"/>
                  <a:gd name="connsiteX8" fmla="*/ 2153611 w 3540979"/>
                  <a:gd name="connsiteY8" fmla="*/ 1505685 h 3556317"/>
                  <a:gd name="connsiteX9" fmla="*/ 2455756 w 3540979"/>
                  <a:gd name="connsiteY9" fmla="*/ 1696196 h 3556317"/>
                  <a:gd name="connsiteX10" fmla="*/ 2694590 w 3540979"/>
                  <a:gd name="connsiteY10" fmla="*/ 2072013 h 3556317"/>
                  <a:gd name="connsiteX11" fmla="*/ 2823021 w 3540979"/>
                  <a:gd name="connsiteY11" fmla="*/ 2364876 h 3556317"/>
                  <a:gd name="connsiteX12" fmla="*/ 3040190 w 3540979"/>
                  <a:gd name="connsiteY12" fmla="*/ 2583213 h 3556317"/>
                  <a:gd name="connsiteX13" fmla="*/ 2896189 w 3540979"/>
                  <a:gd name="connsiteY13" fmla="*/ 3094413 h 3556317"/>
                  <a:gd name="connsiteX14" fmla="*/ 3011389 w 3540979"/>
                  <a:gd name="connsiteY14" fmla="*/ 3317613 h 3556317"/>
                  <a:gd name="connsiteX15" fmla="*/ 3540979 w 3540979"/>
                  <a:gd name="connsiteY15" fmla="*/ 3556317 h 3556317"/>
                  <a:gd name="connsiteX0" fmla="*/ 0 w 3540979"/>
                  <a:gd name="connsiteY0" fmla="*/ 155606 h 3556317"/>
                  <a:gd name="connsiteX1" fmla="*/ 275094 w 3540979"/>
                  <a:gd name="connsiteY1" fmla="*/ 13 h 3556317"/>
                  <a:gd name="connsiteX2" fmla="*/ 603621 w 3540979"/>
                  <a:gd name="connsiteY2" fmla="*/ 88370 h 3556317"/>
                  <a:gd name="connsiteX3" fmla="*/ 906530 w 3540979"/>
                  <a:gd name="connsiteY3" fmla="*/ 285559 h 3556317"/>
                  <a:gd name="connsiteX4" fmla="*/ 1272296 w 3540979"/>
                  <a:gd name="connsiteY4" fmla="*/ 550102 h 3556317"/>
                  <a:gd name="connsiteX5" fmla="*/ 1525608 w 3540979"/>
                  <a:gd name="connsiteY5" fmla="*/ 853528 h 3556317"/>
                  <a:gd name="connsiteX6" fmla="*/ 1794228 w 3540979"/>
                  <a:gd name="connsiteY6" fmla="*/ 1108148 h 3556317"/>
                  <a:gd name="connsiteX7" fmla="*/ 2018715 w 3540979"/>
                  <a:gd name="connsiteY7" fmla="*/ 1495575 h 3556317"/>
                  <a:gd name="connsiteX8" fmla="*/ 2153611 w 3540979"/>
                  <a:gd name="connsiteY8" fmla="*/ 1505685 h 3556317"/>
                  <a:gd name="connsiteX9" fmla="*/ 2455756 w 3540979"/>
                  <a:gd name="connsiteY9" fmla="*/ 1696196 h 3556317"/>
                  <a:gd name="connsiteX10" fmla="*/ 2694590 w 3540979"/>
                  <a:gd name="connsiteY10" fmla="*/ 2072013 h 3556317"/>
                  <a:gd name="connsiteX11" fmla="*/ 2823021 w 3540979"/>
                  <a:gd name="connsiteY11" fmla="*/ 2364876 h 3556317"/>
                  <a:gd name="connsiteX12" fmla="*/ 3040190 w 3540979"/>
                  <a:gd name="connsiteY12" fmla="*/ 2583213 h 3556317"/>
                  <a:gd name="connsiteX13" fmla="*/ 2896189 w 3540979"/>
                  <a:gd name="connsiteY13" fmla="*/ 3094413 h 3556317"/>
                  <a:gd name="connsiteX14" fmla="*/ 3011389 w 3540979"/>
                  <a:gd name="connsiteY14" fmla="*/ 3317613 h 3556317"/>
                  <a:gd name="connsiteX15" fmla="*/ 3540979 w 3540979"/>
                  <a:gd name="connsiteY15" fmla="*/ 3556317 h 3556317"/>
                  <a:gd name="connsiteX0" fmla="*/ 0 w 3540979"/>
                  <a:gd name="connsiteY0" fmla="*/ 155606 h 3556317"/>
                  <a:gd name="connsiteX1" fmla="*/ 275094 w 3540979"/>
                  <a:gd name="connsiteY1" fmla="*/ 13 h 3556317"/>
                  <a:gd name="connsiteX2" fmla="*/ 603621 w 3540979"/>
                  <a:gd name="connsiteY2" fmla="*/ 88370 h 3556317"/>
                  <a:gd name="connsiteX3" fmla="*/ 906530 w 3540979"/>
                  <a:gd name="connsiteY3" fmla="*/ 285559 h 3556317"/>
                  <a:gd name="connsiteX4" fmla="*/ 1272296 w 3540979"/>
                  <a:gd name="connsiteY4" fmla="*/ 550102 h 3556317"/>
                  <a:gd name="connsiteX5" fmla="*/ 1525608 w 3540979"/>
                  <a:gd name="connsiteY5" fmla="*/ 853528 h 3556317"/>
                  <a:gd name="connsiteX6" fmla="*/ 1794228 w 3540979"/>
                  <a:gd name="connsiteY6" fmla="*/ 1108148 h 3556317"/>
                  <a:gd name="connsiteX7" fmla="*/ 2018715 w 3540979"/>
                  <a:gd name="connsiteY7" fmla="*/ 1495575 h 3556317"/>
                  <a:gd name="connsiteX8" fmla="*/ 2153611 w 3540979"/>
                  <a:gd name="connsiteY8" fmla="*/ 1505685 h 3556317"/>
                  <a:gd name="connsiteX9" fmla="*/ 2455756 w 3540979"/>
                  <a:gd name="connsiteY9" fmla="*/ 1696196 h 3556317"/>
                  <a:gd name="connsiteX10" fmla="*/ 2588382 w 3540979"/>
                  <a:gd name="connsiteY10" fmla="*/ 1899050 h 3556317"/>
                  <a:gd name="connsiteX11" fmla="*/ 2694590 w 3540979"/>
                  <a:gd name="connsiteY11" fmla="*/ 2072013 h 3556317"/>
                  <a:gd name="connsiteX12" fmla="*/ 2823021 w 3540979"/>
                  <a:gd name="connsiteY12" fmla="*/ 2364876 h 3556317"/>
                  <a:gd name="connsiteX13" fmla="*/ 3040190 w 3540979"/>
                  <a:gd name="connsiteY13" fmla="*/ 2583213 h 3556317"/>
                  <a:gd name="connsiteX14" fmla="*/ 2896189 w 3540979"/>
                  <a:gd name="connsiteY14" fmla="*/ 3094413 h 3556317"/>
                  <a:gd name="connsiteX15" fmla="*/ 3011389 w 3540979"/>
                  <a:gd name="connsiteY15" fmla="*/ 3317613 h 3556317"/>
                  <a:gd name="connsiteX16" fmla="*/ 3540979 w 3540979"/>
                  <a:gd name="connsiteY16" fmla="*/ 3556317 h 3556317"/>
                  <a:gd name="connsiteX0" fmla="*/ 0 w 3540979"/>
                  <a:gd name="connsiteY0" fmla="*/ 155606 h 3556317"/>
                  <a:gd name="connsiteX1" fmla="*/ 275094 w 3540979"/>
                  <a:gd name="connsiteY1" fmla="*/ 13 h 3556317"/>
                  <a:gd name="connsiteX2" fmla="*/ 603621 w 3540979"/>
                  <a:gd name="connsiteY2" fmla="*/ 88370 h 3556317"/>
                  <a:gd name="connsiteX3" fmla="*/ 906530 w 3540979"/>
                  <a:gd name="connsiteY3" fmla="*/ 285559 h 3556317"/>
                  <a:gd name="connsiteX4" fmla="*/ 1272296 w 3540979"/>
                  <a:gd name="connsiteY4" fmla="*/ 550102 h 3556317"/>
                  <a:gd name="connsiteX5" fmla="*/ 1525608 w 3540979"/>
                  <a:gd name="connsiteY5" fmla="*/ 853528 h 3556317"/>
                  <a:gd name="connsiteX6" fmla="*/ 1794228 w 3540979"/>
                  <a:gd name="connsiteY6" fmla="*/ 1108148 h 3556317"/>
                  <a:gd name="connsiteX7" fmla="*/ 2018715 w 3540979"/>
                  <a:gd name="connsiteY7" fmla="*/ 1495575 h 3556317"/>
                  <a:gd name="connsiteX8" fmla="*/ 2153611 w 3540979"/>
                  <a:gd name="connsiteY8" fmla="*/ 1505685 h 3556317"/>
                  <a:gd name="connsiteX9" fmla="*/ 2455756 w 3540979"/>
                  <a:gd name="connsiteY9" fmla="*/ 1696196 h 3556317"/>
                  <a:gd name="connsiteX10" fmla="*/ 2529722 w 3540979"/>
                  <a:gd name="connsiteY10" fmla="*/ 1930105 h 3556317"/>
                  <a:gd name="connsiteX11" fmla="*/ 2694590 w 3540979"/>
                  <a:gd name="connsiteY11" fmla="*/ 2072013 h 3556317"/>
                  <a:gd name="connsiteX12" fmla="*/ 2823021 w 3540979"/>
                  <a:gd name="connsiteY12" fmla="*/ 2364876 h 3556317"/>
                  <a:gd name="connsiteX13" fmla="*/ 3040190 w 3540979"/>
                  <a:gd name="connsiteY13" fmla="*/ 2583213 h 3556317"/>
                  <a:gd name="connsiteX14" fmla="*/ 2896189 w 3540979"/>
                  <a:gd name="connsiteY14" fmla="*/ 3094413 h 3556317"/>
                  <a:gd name="connsiteX15" fmla="*/ 3011389 w 3540979"/>
                  <a:gd name="connsiteY15" fmla="*/ 3317613 h 3556317"/>
                  <a:gd name="connsiteX16" fmla="*/ 3540979 w 3540979"/>
                  <a:gd name="connsiteY16" fmla="*/ 3556317 h 3556317"/>
                  <a:gd name="connsiteX0" fmla="*/ 0 w 3728939"/>
                  <a:gd name="connsiteY0" fmla="*/ 155606 h 3617277"/>
                  <a:gd name="connsiteX1" fmla="*/ 275094 w 3728939"/>
                  <a:gd name="connsiteY1" fmla="*/ 13 h 3617277"/>
                  <a:gd name="connsiteX2" fmla="*/ 603621 w 3728939"/>
                  <a:gd name="connsiteY2" fmla="*/ 88370 h 3617277"/>
                  <a:gd name="connsiteX3" fmla="*/ 906530 w 3728939"/>
                  <a:gd name="connsiteY3" fmla="*/ 285559 h 3617277"/>
                  <a:gd name="connsiteX4" fmla="*/ 1272296 w 3728939"/>
                  <a:gd name="connsiteY4" fmla="*/ 550102 h 3617277"/>
                  <a:gd name="connsiteX5" fmla="*/ 1525608 w 3728939"/>
                  <a:gd name="connsiteY5" fmla="*/ 853528 h 3617277"/>
                  <a:gd name="connsiteX6" fmla="*/ 1794228 w 3728939"/>
                  <a:gd name="connsiteY6" fmla="*/ 1108148 h 3617277"/>
                  <a:gd name="connsiteX7" fmla="*/ 2018715 w 3728939"/>
                  <a:gd name="connsiteY7" fmla="*/ 1495575 h 3617277"/>
                  <a:gd name="connsiteX8" fmla="*/ 2153611 w 3728939"/>
                  <a:gd name="connsiteY8" fmla="*/ 1505685 h 3617277"/>
                  <a:gd name="connsiteX9" fmla="*/ 2455756 w 3728939"/>
                  <a:gd name="connsiteY9" fmla="*/ 1696196 h 3617277"/>
                  <a:gd name="connsiteX10" fmla="*/ 2529722 w 3728939"/>
                  <a:gd name="connsiteY10" fmla="*/ 1930105 h 3617277"/>
                  <a:gd name="connsiteX11" fmla="*/ 2694590 w 3728939"/>
                  <a:gd name="connsiteY11" fmla="*/ 2072013 h 3617277"/>
                  <a:gd name="connsiteX12" fmla="*/ 2823021 w 3728939"/>
                  <a:gd name="connsiteY12" fmla="*/ 2364876 h 3617277"/>
                  <a:gd name="connsiteX13" fmla="*/ 3040190 w 3728939"/>
                  <a:gd name="connsiteY13" fmla="*/ 2583213 h 3617277"/>
                  <a:gd name="connsiteX14" fmla="*/ 2896189 w 3728939"/>
                  <a:gd name="connsiteY14" fmla="*/ 3094413 h 3617277"/>
                  <a:gd name="connsiteX15" fmla="*/ 3011389 w 3728939"/>
                  <a:gd name="connsiteY15" fmla="*/ 3317613 h 3617277"/>
                  <a:gd name="connsiteX16" fmla="*/ 3728939 w 3728939"/>
                  <a:gd name="connsiteY16" fmla="*/ 3617277 h 3617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728939" h="3617277">
                    <a:moveTo>
                      <a:pt x="0" y="155606"/>
                    </a:moveTo>
                    <a:lnTo>
                      <a:pt x="275094" y="13"/>
                    </a:lnTo>
                    <a:cubicBezTo>
                      <a:pt x="399966" y="-986"/>
                      <a:pt x="446458" y="59432"/>
                      <a:pt x="603621" y="88370"/>
                    </a:cubicBezTo>
                    <a:cubicBezTo>
                      <a:pt x="704835" y="138836"/>
                      <a:pt x="795084" y="208604"/>
                      <a:pt x="906530" y="285559"/>
                    </a:cubicBezTo>
                    <a:cubicBezTo>
                      <a:pt x="1017976" y="362514"/>
                      <a:pt x="1169116" y="455440"/>
                      <a:pt x="1272296" y="550102"/>
                    </a:cubicBezTo>
                    <a:cubicBezTo>
                      <a:pt x="1375476" y="644764"/>
                      <a:pt x="1438619" y="760520"/>
                      <a:pt x="1525608" y="853528"/>
                    </a:cubicBezTo>
                    <a:cubicBezTo>
                      <a:pt x="1612597" y="946536"/>
                      <a:pt x="1712044" y="1001140"/>
                      <a:pt x="1794228" y="1108148"/>
                    </a:cubicBezTo>
                    <a:cubicBezTo>
                      <a:pt x="1876412" y="1215156"/>
                      <a:pt x="1955367" y="1410341"/>
                      <a:pt x="2018715" y="1495575"/>
                    </a:cubicBezTo>
                    <a:cubicBezTo>
                      <a:pt x="2025724" y="1498945"/>
                      <a:pt x="2146602" y="1502315"/>
                      <a:pt x="2153611" y="1505685"/>
                    </a:cubicBezTo>
                    <a:lnTo>
                      <a:pt x="2455756" y="1696196"/>
                    </a:lnTo>
                    <a:lnTo>
                      <a:pt x="2529722" y="1930105"/>
                    </a:lnTo>
                    <a:lnTo>
                      <a:pt x="2694590" y="2072013"/>
                    </a:lnTo>
                    <a:cubicBezTo>
                      <a:pt x="2759827" y="2174258"/>
                      <a:pt x="2765421" y="2279676"/>
                      <a:pt x="2823021" y="2364876"/>
                    </a:cubicBezTo>
                    <a:cubicBezTo>
                      <a:pt x="2939280" y="2463878"/>
                      <a:pt x="3032021" y="2452422"/>
                      <a:pt x="3040190" y="2583213"/>
                    </a:cubicBezTo>
                    <a:lnTo>
                      <a:pt x="2896189" y="3094413"/>
                    </a:lnTo>
                    <a:lnTo>
                      <a:pt x="3011389" y="3317613"/>
                    </a:lnTo>
                    <a:lnTo>
                      <a:pt x="3728939" y="3617277"/>
                    </a:lnTo>
                  </a:path>
                </a:pathLst>
              </a:cu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3995936" y="5195812"/>
              <a:ext cx="112544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>
                  <a:solidFill>
                    <a:schemeClr val="bg1"/>
                  </a:solidFill>
                </a:rPr>
                <a:t>RES SITE</a:t>
              </a:r>
              <a:endParaRPr 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59631" y="2061769"/>
              <a:ext cx="118663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chemeClr val="bg1"/>
                  </a:solidFill>
                </a:rPr>
                <a:t>D.S.-BESS-D.H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38155" y="1166259"/>
              <a:ext cx="100811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900" b="1" dirty="0" smtClean="0"/>
                <a:t>ΟΙΚΙΣΜΟΣ</a:t>
              </a:r>
              <a:endParaRPr lang="en-US" sz="900" b="1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662291" y="2939752"/>
            <a:ext cx="15496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b="1" dirty="0" smtClean="0">
                <a:solidFill>
                  <a:schemeClr val="bg1"/>
                </a:solidFill>
              </a:rPr>
              <a:t>15 </a:t>
            </a:r>
            <a:r>
              <a:rPr lang="en-US" sz="1100" b="1" dirty="0" smtClean="0">
                <a:solidFill>
                  <a:schemeClr val="bg1"/>
                </a:solidFill>
              </a:rPr>
              <a:t>kV POWER LINE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48083" y="1146191"/>
            <a:ext cx="12121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SETTLEMENT</a:t>
            </a:r>
          </a:p>
        </p:txBody>
      </p:sp>
    </p:spTree>
    <p:extLst>
      <p:ext uri="{BB962C8B-B14F-4D97-AF65-F5344CB8AC3E}">
        <p14:creationId xmlns:p14="http://schemas.microsoft.com/office/powerpoint/2010/main" val="8296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PROJECT SITES</a:t>
            </a:r>
            <a:endParaRPr lang="en-US" dirty="0"/>
          </a:p>
        </p:txBody>
      </p:sp>
      <p:pic>
        <p:nvPicPr>
          <p:cNvPr id="1026" name="Picture 2" descr="D:\Desktop\ΠΡ. ΝΗΣΙ\PHOTOs_MAPS\2409_0011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704" y="879779"/>
            <a:ext cx="7110687" cy="515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/>
          <p:cNvSpPr/>
          <p:nvPr/>
        </p:nvSpPr>
        <p:spPr>
          <a:xfrm>
            <a:off x="2771800" y="2492896"/>
            <a:ext cx="504056" cy="36004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148064" y="4797152"/>
            <a:ext cx="504056" cy="288032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ular Callout 18"/>
          <p:cNvSpPr/>
          <p:nvPr/>
        </p:nvSpPr>
        <p:spPr>
          <a:xfrm>
            <a:off x="1691681" y="4209515"/>
            <a:ext cx="1332148" cy="531203"/>
          </a:xfrm>
          <a:prstGeom prst="wedgeRectCallout">
            <a:avLst>
              <a:gd name="adj1" fmla="val 200136"/>
              <a:gd name="adj2" fmla="val 72336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bg1"/>
                </a:solidFill>
              </a:rPr>
              <a:t>RES SITE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0" name="Rectangular Callout 19"/>
          <p:cNvSpPr/>
          <p:nvPr/>
        </p:nvSpPr>
        <p:spPr>
          <a:xfrm>
            <a:off x="5844408" y="3213586"/>
            <a:ext cx="2016223" cy="531203"/>
          </a:xfrm>
          <a:prstGeom prst="wedgeRectCallout">
            <a:avLst>
              <a:gd name="adj1" fmla="val -174790"/>
              <a:gd name="adj2" fmla="val -143585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bg1"/>
                </a:solidFill>
              </a:rPr>
              <a:t>D.S.-BESS-D.H.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6054253" y="953581"/>
            <a:ext cx="1783040" cy="531203"/>
          </a:xfrm>
          <a:prstGeom prst="wedgeRectCallout">
            <a:avLst>
              <a:gd name="adj1" fmla="val -196651"/>
              <a:gd name="adj2" fmla="val 18208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bg1"/>
                </a:solidFill>
              </a:rPr>
              <a:t>SETTLEMENT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3" name="Picture 2" descr="D:\Desktop\ΠΡ. ΝΗΣΙ\PHOTOs_MAPS\DSC_326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8"/>
          <a:stretch/>
        </p:blipFill>
        <p:spPr bwMode="auto">
          <a:xfrm>
            <a:off x="802427" y="1247563"/>
            <a:ext cx="1969373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121" y="4338692"/>
            <a:ext cx="1892343" cy="1218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938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CRES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503548" y="1484784"/>
            <a:ext cx="8136904" cy="108012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Organization </a:t>
            </a:r>
            <a:r>
              <a:rPr lang="en-US" dirty="0"/>
              <a:t>for </a:t>
            </a:r>
            <a:r>
              <a:rPr lang="en-US" dirty="0" smtClean="0"/>
              <a:t>RES, </a:t>
            </a:r>
            <a:r>
              <a:rPr lang="en-US" dirty="0"/>
              <a:t> </a:t>
            </a:r>
            <a:r>
              <a:rPr lang="en-US" dirty="0" smtClean="0"/>
              <a:t>EE and Environment, founded in 1987</a:t>
            </a:r>
          </a:p>
          <a:p>
            <a:r>
              <a:rPr lang="en-US" dirty="0" smtClean="0"/>
              <a:t>Public entity with administrative </a:t>
            </a:r>
            <a:r>
              <a:rPr lang="en-US" dirty="0"/>
              <a:t>a</a:t>
            </a:r>
            <a:r>
              <a:rPr lang="en-US" dirty="0" smtClean="0"/>
              <a:t>utonomy, supervised by Ministry for Energy</a:t>
            </a:r>
          </a:p>
          <a:p>
            <a:r>
              <a:rPr lang="en-US" dirty="0" smtClean="0"/>
              <a:t>appointed as the national coordinator on RES/EE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908720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CENTER for RENEWABLE ENERGY SOURCES &amp; SAVING (CRES)</a:t>
            </a:r>
            <a:endParaRPr lang="en-US" sz="2000" b="1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467544" y="2492896"/>
            <a:ext cx="8352928" cy="345638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2400" b="1" dirty="0" smtClean="0"/>
              <a:t>CRES’ dual role</a:t>
            </a:r>
          </a:p>
          <a:p>
            <a:pPr marL="502920" indent="-457200">
              <a:buFont typeface="+mj-lt"/>
              <a:buAutoNum type="arabicPeriod"/>
            </a:pPr>
            <a:r>
              <a:rPr lang="en-US" dirty="0" smtClean="0"/>
              <a:t>As the </a:t>
            </a:r>
            <a:r>
              <a:rPr lang="en-US" b="1" dirty="0" smtClean="0"/>
              <a:t>National </a:t>
            </a:r>
            <a:r>
              <a:rPr lang="en-US" b="1" dirty="0"/>
              <a:t>Energy </a:t>
            </a:r>
            <a:r>
              <a:rPr lang="en-US" b="1" dirty="0" smtClean="0"/>
              <a:t>Centre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supports Government on RES</a:t>
            </a:r>
            <a:r>
              <a:rPr lang="en-US" dirty="0"/>
              <a:t>, EE and Environment </a:t>
            </a:r>
            <a:r>
              <a:rPr lang="en-US" dirty="0" smtClean="0"/>
              <a:t>policy </a:t>
            </a:r>
            <a:r>
              <a:rPr lang="en-US" dirty="0"/>
              <a:t>and </a:t>
            </a:r>
            <a:r>
              <a:rPr lang="en-US" dirty="0" smtClean="0"/>
              <a:t>planning</a:t>
            </a:r>
          </a:p>
          <a:p>
            <a:pPr lvl="1"/>
            <a:r>
              <a:rPr lang="en-US" dirty="0" smtClean="0"/>
              <a:t>implements private investment programs funded by Greek Government, EC, EEA etc. </a:t>
            </a:r>
            <a:r>
              <a:rPr lang="en-US" dirty="0"/>
              <a:t>as Managing Authority </a:t>
            </a:r>
            <a:r>
              <a:rPr lang="en-US" dirty="0" smtClean="0"/>
              <a:t>(e.g. </a:t>
            </a:r>
            <a:r>
              <a:rPr lang="en-GB" dirty="0" smtClean="0"/>
              <a:t>two progressive National Programs on RES 1994-1999 &amp; 2000-2009, total 850 M€)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502920" indent="-457200">
              <a:buFont typeface="+mj-lt"/>
              <a:buAutoNum type="arabicPeriod"/>
            </a:pPr>
            <a:r>
              <a:rPr lang="en-US" dirty="0"/>
              <a:t>As a </a:t>
            </a:r>
            <a:r>
              <a:rPr lang="en-US" b="1" dirty="0"/>
              <a:t>Research and Technological </a:t>
            </a:r>
            <a:r>
              <a:rPr lang="en-US" b="1" dirty="0" smtClean="0"/>
              <a:t>Institution</a:t>
            </a:r>
          </a:p>
          <a:p>
            <a:pPr lvl="1"/>
            <a:r>
              <a:rPr lang="en-US" dirty="0" smtClean="0"/>
              <a:t>Implements applied RI &amp; Demo projects using own facilities and expertise</a:t>
            </a:r>
          </a:p>
          <a:p>
            <a:pPr lvl="1"/>
            <a:r>
              <a:rPr lang="en-US" dirty="0" smtClean="0"/>
              <a:t>Elaborates market/development/dissemination/networking/clustering schemes, national and international </a:t>
            </a:r>
          </a:p>
          <a:p>
            <a:pPr lvl="1"/>
            <a:r>
              <a:rPr lang="en-US" dirty="0" smtClean="0"/>
              <a:t>Collaborates with public entities and the private sector, participating and coordinating numerous National, </a:t>
            </a:r>
            <a:r>
              <a:rPr lang="en-US" dirty="0"/>
              <a:t>E</a:t>
            </a:r>
            <a:r>
              <a:rPr lang="en-US" dirty="0" smtClean="0"/>
              <a:t>uropean and </a:t>
            </a:r>
            <a:r>
              <a:rPr lang="en-US" dirty="0"/>
              <a:t>&amp; International </a:t>
            </a:r>
            <a:r>
              <a:rPr lang="en-US" dirty="0" smtClean="0"/>
              <a:t>funded projects</a:t>
            </a:r>
          </a:p>
          <a:p>
            <a:pPr marL="320040" lvl="1" indent="0">
              <a:buNone/>
            </a:pPr>
            <a:endParaRPr lang="en-US" dirty="0" smtClean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63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90837" y="935061"/>
            <a:ext cx="8793566" cy="5144436"/>
            <a:chOff x="190837" y="935061"/>
            <a:chExt cx="8793566" cy="5144436"/>
          </a:xfrm>
        </p:grpSpPr>
        <p:pic>
          <p:nvPicPr>
            <p:cNvPr id="1026" name="Picture 2" descr="D:\Desktop\ΠΡ. ΝΗΣΙ\PHOTOs_MAPS\DSC_3265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18"/>
            <a:stretch/>
          </p:blipFill>
          <p:spPr bwMode="auto">
            <a:xfrm>
              <a:off x="190837" y="935061"/>
              <a:ext cx="8793566" cy="5144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3995937" y="4410678"/>
              <a:ext cx="22661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</a:rPr>
                <a:t>Diesel station (PPC) 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414973" y="3420962"/>
              <a:ext cx="115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</a:rPr>
                <a:t>Port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803686" y="5057009"/>
              <a:ext cx="20685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FF00"/>
                  </a:solidFill>
                </a:rPr>
                <a:t>BESS-EMS-D.H.</a:t>
              </a:r>
              <a:endParaRPr lang="en-US" sz="1600" b="1" dirty="0">
                <a:solidFill>
                  <a:srgbClr val="FFFF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131840" y="2406579"/>
              <a:ext cx="15728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</a:rPr>
                <a:t>Old Village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192907" y="3051630"/>
              <a:ext cx="1872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</a:rPr>
                <a:t>New settlement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660232" y="2278730"/>
              <a:ext cx="2212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FF00"/>
                  </a:solidFill>
                </a:rPr>
                <a:t>3 km to RES site</a:t>
              </a:r>
              <a:endParaRPr lang="en-US" sz="1600" b="1" dirty="0">
                <a:solidFill>
                  <a:srgbClr val="FFFF00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V="1">
              <a:off x="7535653" y="2562355"/>
              <a:ext cx="1448750" cy="427112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/>
          </p:nvSpPr>
          <p:spPr>
            <a:xfrm>
              <a:off x="6239509" y="4398369"/>
              <a:ext cx="1008113" cy="612909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 rot="21139432">
              <a:off x="7572044" y="4408861"/>
              <a:ext cx="1014038" cy="612909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0" y="249447"/>
            <a:ext cx="8113701" cy="576064"/>
          </a:xfrm>
        </p:spPr>
        <p:txBody>
          <a:bodyPr/>
          <a:lstStyle/>
          <a:p>
            <a:r>
              <a:rPr lang="en-US" dirty="0" smtClean="0"/>
              <a:t>PROJECT SITES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53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114" y="249447"/>
            <a:ext cx="8113701" cy="576064"/>
          </a:xfrm>
        </p:spPr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lant area</a:t>
            </a:r>
            <a:endParaRPr lang="en-US" dirty="0"/>
          </a:p>
        </p:txBody>
      </p:sp>
      <p:pic>
        <p:nvPicPr>
          <p:cNvPr id="1026" name="Picture 2" descr="D:\Desktop\ΠΡ. ΝΗΣΙ\PHOTOs ΤΑΞΙΔΙΟΥ 2\DSC_55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75" y="980728"/>
            <a:ext cx="7488832" cy="497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43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114" y="249447"/>
            <a:ext cx="8113701" cy="576064"/>
          </a:xfrm>
        </p:spPr>
        <p:txBody>
          <a:bodyPr/>
          <a:lstStyle/>
          <a:p>
            <a:r>
              <a:rPr lang="en-US" dirty="0" smtClean="0"/>
              <a:t>RES SITING</a:t>
            </a:r>
            <a:endParaRPr lang="en-US" dirty="0"/>
          </a:p>
        </p:txBody>
      </p:sp>
      <p:pic>
        <p:nvPicPr>
          <p:cNvPr id="1027" name="Picture 3" descr="D:\Desktop\ΠΡ. ΝΗΣΙ\PHOTOs ΤΑΞΙΔΙΟΥ 1\DSC_33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7805991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704576" y="183553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W/T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796136" y="1935193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METEO</a:t>
            </a:r>
            <a:endParaRPr lang="en-US" b="1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004048" y="2204864"/>
            <a:ext cx="0" cy="93610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372200" y="2304525"/>
            <a:ext cx="0" cy="98884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559644" y="2956302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PV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383868" y="183837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(W/T)</a:t>
            </a:r>
            <a:endParaRPr lang="en-US" b="1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779912" y="2204864"/>
            <a:ext cx="0" cy="93610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114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95" y="1052736"/>
            <a:ext cx="7617742" cy="4906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55149" y="1422068"/>
            <a:ext cx="4289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THANK YOU FOR YOUR ATTENTION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80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 anchor="ctr">
            <a:noAutofit/>
          </a:bodyPr>
          <a:lstStyle/>
          <a:p>
            <a:r>
              <a:rPr lang="en-US" sz="3200" dirty="0"/>
              <a:t>t</a:t>
            </a:r>
            <a:r>
              <a:rPr lang="en-US" sz="3200" dirty="0" smtClean="0"/>
              <a:t>he </a:t>
            </a:r>
            <a:r>
              <a:rPr lang="en-US" sz="3200" dirty="0" err="1" smtClean="0"/>
              <a:t>Agios</a:t>
            </a:r>
            <a:r>
              <a:rPr lang="en-US" sz="3200" dirty="0" smtClean="0"/>
              <a:t> </a:t>
            </a:r>
            <a:r>
              <a:rPr lang="en-US" sz="3200" dirty="0" err="1" smtClean="0"/>
              <a:t>Efstratios</a:t>
            </a:r>
            <a:r>
              <a:rPr lang="en-US" sz="3200" dirty="0" smtClean="0"/>
              <a:t> Island</a:t>
            </a:r>
            <a:endParaRPr lang="en-US" sz="3200" dirty="0"/>
          </a:p>
        </p:txBody>
      </p:sp>
      <p:grpSp>
        <p:nvGrpSpPr>
          <p:cNvPr id="9" name="Group 8"/>
          <p:cNvGrpSpPr/>
          <p:nvPr/>
        </p:nvGrpSpPr>
        <p:grpSpPr>
          <a:xfrm>
            <a:off x="4644008" y="995853"/>
            <a:ext cx="4069027" cy="4668346"/>
            <a:chOff x="4644008" y="1412776"/>
            <a:chExt cx="4069027" cy="466834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61" t="18821" r="26925" b="47074"/>
            <a:stretch/>
          </p:blipFill>
          <p:spPr>
            <a:xfrm>
              <a:off x="4644008" y="1412776"/>
              <a:ext cx="4069027" cy="4668346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6156176" y="3566947"/>
              <a:ext cx="1260000" cy="12600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95536" y="5228104"/>
            <a:ext cx="4032448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NORTH AEGEAN SEA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125 n. miles to Port </a:t>
            </a:r>
            <a:r>
              <a:rPr lang="en-US" sz="1600" b="1" dirty="0" err="1" smtClean="0">
                <a:solidFill>
                  <a:schemeClr val="bg1"/>
                </a:solidFill>
              </a:rPr>
              <a:t>Lavrio</a:t>
            </a:r>
            <a:r>
              <a:rPr lang="en-US" sz="1600" b="1" dirty="0" smtClean="0">
                <a:solidFill>
                  <a:schemeClr val="bg1"/>
                </a:solidFill>
              </a:rPr>
              <a:t> (Athens)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95 n. miles to Port </a:t>
            </a:r>
            <a:r>
              <a:rPr lang="en-US" sz="1600" b="1" dirty="0" err="1" smtClean="0">
                <a:solidFill>
                  <a:schemeClr val="bg1"/>
                </a:solidFill>
              </a:rPr>
              <a:t>Kavala</a:t>
            </a:r>
            <a:r>
              <a:rPr lang="en-US" sz="1600" b="1" dirty="0" smtClean="0">
                <a:solidFill>
                  <a:schemeClr val="bg1"/>
                </a:solidFill>
              </a:rPr>
              <a:t> (North)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0" y="5228102"/>
            <a:ext cx="432048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   NEAREST ISLAND: LEMNOS</a:t>
            </a:r>
          </a:p>
          <a:p>
            <a:r>
              <a:rPr lang="en-US" sz="1600" b="1" dirty="0" smtClean="0"/>
              <a:t>   16 n. miles coast to coast</a:t>
            </a:r>
          </a:p>
          <a:p>
            <a:r>
              <a:rPr lang="en-US" sz="1600" b="1" dirty="0" smtClean="0"/>
              <a:t>   20 n. miles port to port</a:t>
            </a:r>
            <a:endParaRPr lang="en-US" sz="1600" b="1" dirty="0"/>
          </a:p>
        </p:txBody>
      </p:sp>
      <p:grpSp>
        <p:nvGrpSpPr>
          <p:cNvPr id="15" name="Group 14"/>
          <p:cNvGrpSpPr/>
          <p:nvPr/>
        </p:nvGrpSpPr>
        <p:grpSpPr>
          <a:xfrm>
            <a:off x="404505" y="995853"/>
            <a:ext cx="4032448" cy="4668346"/>
            <a:chOff x="395536" y="1412776"/>
            <a:chExt cx="4032448" cy="4668346"/>
          </a:xfrm>
        </p:grpSpPr>
        <p:grpSp>
          <p:nvGrpSpPr>
            <p:cNvPr id="6" name="Group 5"/>
            <p:cNvGrpSpPr/>
            <p:nvPr/>
          </p:nvGrpSpPr>
          <p:grpSpPr>
            <a:xfrm>
              <a:off x="395536" y="1412776"/>
              <a:ext cx="4032448" cy="4668346"/>
              <a:chOff x="611560" y="1484784"/>
              <a:chExt cx="4032448" cy="4668346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1560" y="1484784"/>
                <a:ext cx="4032448" cy="4668346"/>
              </a:xfrm>
              <a:prstGeom prst="rect">
                <a:avLst/>
              </a:prstGeom>
            </p:spPr>
          </p:pic>
          <p:sp>
            <p:nvSpPr>
              <p:cNvPr id="5" name="Oval 4"/>
              <p:cNvSpPr/>
              <p:nvPr/>
            </p:nvSpPr>
            <p:spPr>
              <a:xfrm>
                <a:off x="2765703" y="3140968"/>
                <a:ext cx="360000" cy="360000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1835696" y="4869160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2174571" y="1772816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95536" y="5228104"/>
            <a:ext cx="4104456" cy="830997"/>
            <a:chOff x="4499992" y="1382358"/>
            <a:chExt cx="4032448" cy="830997"/>
          </a:xfrm>
        </p:grpSpPr>
        <p:sp>
          <p:nvSpPr>
            <p:cNvPr id="18" name="TextBox 17"/>
            <p:cNvSpPr txBox="1"/>
            <p:nvPr/>
          </p:nvSpPr>
          <p:spPr>
            <a:xfrm>
              <a:off x="4499992" y="1382358"/>
              <a:ext cx="4032448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NORTH AEGEAN SEA</a:t>
              </a:r>
            </a:p>
            <a:p>
              <a:r>
                <a:rPr lang="en-US" sz="1600" b="1" dirty="0" smtClean="0"/>
                <a:t>125 n. miles to Port </a:t>
              </a:r>
              <a:r>
                <a:rPr lang="en-US" sz="1600" b="1" dirty="0" err="1" smtClean="0"/>
                <a:t>Lavrio</a:t>
              </a:r>
              <a:r>
                <a:rPr lang="en-US" sz="1600" b="1" dirty="0" smtClean="0"/>
                <a:t> (Athens)</a:t>
              </a:r>
            </a:p>
            <a:p>
              <a:r>
                <a:rPr lang="en-US" sz="1600" b="1" dirty="0" smtClean="0"/>
                <a:t>95 n. miles to Port </a:t>
              </a:r>
              <a:r>
                <a:rPr lang="en-US" sz="1600" b="1" dirty="0" err="1" smtClean="0"/>
                <a:t>Kavala</a:t>
              </a:r>
              <a:r>
                <a:rPr lang="en-US" sz="1600" b="1" dirty="0" smtClean="0"/>
                <a:t> (North)</a:t>
              </a:r>
              <a:endParaRPr lang="en-US" sz="1600" b="1" dirty="0"/>
            </a:p>
          </p:txBody>
        </p:sp>
        <p:sp>
          <p:nvSpPr>
            <p:cNvPr id="19" name="Oval 18"/>
            <p:cNvSpPr/>
            <p:nvPr/>
          </p:nvSpPr>
          <p:spPr>
            <a:xfrm>
              <a:off x="8146912" y="1743856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1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8146912" y="2034545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391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RECENT HISTORY</a:t>
            </a:r>
            <a:endParaRPr lang="en-US" dirty="0"/>
          </a:p>
        </p:txBody>
      </p:sp>
      <p:pic>
        <p:nvPicPr>
          <p:cNvPr id="6147" name="Picture 3" descr="D:\Desktop\ΠΡ. ΝΗΣΙ\PHOTOs_MAPS\M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80928"/>
            <a:ext cx="4760123" cy="317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Desktop\ΠΡ. ΝΗΣΙ\PHOTOs_MAPS\AH STRATHS 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4" t="14996" b="23786"/>
          <a:stretch/>
        </p:blipFill>
        <p:spPr bwMode="auto">
          <a:xfrm>
            <a:off x="4867261" y="3497964"/>
            <a:ext cx="4093370" cy="2453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79512" y="1052736"/>
            <a:ext cx="5184576" cy="148340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Destructive earthquake hit in 1968</a:t>
            </a:r>
          </a:p>
          <a:p>
            <a:r>
              <a:rPr lang="en-US" dirty="0" smtClean="0"/>
              <a:t>20 people died</a:t>
            </a:r>
          </a:p>
          <a:p>
            <a:r>
              <a:rPr lang="en-US" dirty="0" smtClean="0"/>
              <a:t>New settlement was built nearby the old village </a:t>
            </a:r>
          </a:p>
          <a:p>
            <a:r>
              <a:rPr lang="en-US" dirty="0" smtClean="0"/>
              <a:t>The island’s image changed dramatically</a:t>
            </a:r>
            <a:endParaRPr lang="en-US" dirty="0"/>
          </a:p>
        </p:txBody>
      </p:sp>
      <p:pic>
        <p:nvPicPr>
          <p:cNvPr id="6148" name="Picture 4" descr="D:\Desktop\ΠΡ. ΝΗΣΙ\PHOTOs_MAPS\M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293" y="947143"/>
            <a:ext cx="3884575" cy="282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5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</a:t>
            </a:r>
            <a:r>
              <a:rPr lang="en-US" dirty="0" smtClean="0"/>
              <a:t>ocal economy</a:t>
            </a:r>
            <a:endParaRPr lang="en-US" dirty="0"/>
          </a:p>
        </p:txBody>
      </p:sp>
      <p:sp>
        <p:nvSpPr>
          <p:cNvPr id="7" name="AutoShape 9" descr="Σχετική εικόν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1" descr="Σχετική εικόνα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5" name="Picture 7" descr="Αποτέλεσμα εικόνας για προβατα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27"/>
          <a:stretch/>
        </p:blipFill>
        <p:spPr bwMode="auto">
          <a:xfrm>
            <a:off x="5436095" y="3645024"/>
            <a:ext cx="3462531" cy="227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9"/>
          <a:stretch/>
        </p:blipFill>
        <p:spPr bwMode="auto">
          <a:xfrm>
            <a:off x="4872103" y="1082516"/>
            <a:ext cx="4026523" cy="2274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 Placeholder 2"/>
          <p:cNvSpPr txBox="1">
            <a:spLocks/>
          </p:cNvSpPr>
          <p:nvPr/>
        </p:nvSpPr>
        <p:spPr>
          <a:xfrm>
            <a:off x="155574" y="3501008"/>
            <a:ext cx="5496545" cy="266429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Population 200 inhabitants</a:t>
            </a:r>
          </a:p>
          <a:p>
            <a:r>
              <a:rPr lang="en-US" dirty="0" smtClean="0"/>
              <a:t>Partially depended on imported daily goods from the adjacent Limnos Isl.,</a:t>
            </a:r>
          </a:p>
          <a:p>
            <a:endParaRPr lang="en-US" dirty="0" smtClean="0"/>
          </a:p>
          <a:p>
            <a:r>
              <a:rPr lang="en-US" dirty="0" smtClean="0"/>
              <a:t>Fishery (class fishes and lobsters), facilitated by local fishing cooperative</a:t>
            </a:r>
          </a:p>
          <a:p>
            <a:r>
              <a:rPr lang="en-US" dirty="0" smtClean="0"/>
              <a:t>Livestock (mainly sheep breeding), milk products (cheese)</a:t>
            </a:r>
          </a:p>
          <a:p>
            <a:r>
              <a:rPr lang="en-US" dirty="0" smtClean="0"/>
              <a:t>Tourism (summer visitors)</a:t>
            </a:r>
          </a:p>
          <a:p>
            <a:endParaRPr lang="en-US" dirty="0" smtClean="0"/>
          </a:p>
          <a:p>
            <a:r>
              <a:rPr lang="en-US" dirty="0" smtClean="0"/>
              <a:t>Primary/high school, health center, police and port authorities, post services</a:t>
            </a:r>
          </a:p>
          <a:p>
            <a:r>
              <a:rPr lang="en-US" dirty="0" smtClean="0"/>
              <a:t>Municipal Authority</a:t>
            </a:r>
            <a:endParaRPr lang="en-US" dirty="0"/>
          </a:p>
        </p:txBody>
      </p:sp>
      <p:pic>
        <p:nvPicPr>
          <p:cNvPr id="2064" name="Picture 16" descr="http://www.ellinikifoni.gr/images/agios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39" y="938500"/>
            <a:ext cx="3689226" cy="241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42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51521" y="188640"/>
            <a:ext cx="7776864" cy="576064"/>
          </a:xfrm>
        </p:spPr>
        <p:txBody>
          <a:bodyPr/>
          <a:lstStyle/>
          <a:p>
            <a:r>
              <a:rPr lang="en-US" dirty="0"/>
              <a:t>e</a:t>
            </a:r>
            <a:r>
              <a:rPr lang="en-US" dirty="0" smtClean="0"/>
              <a:t>nergy demand</a:t>
            </a:r>
            <a:endParaRPr lang="en-US" dirty="0"/>
          </a:p>
        </p:txBody>
      </p:sp>
      <p:pic>
        <p:nvPicPr>
          <p:cNvPr id="4098" name="Picture 2" descr="D:\Desktop\ΠΡ. ΝΗΣΙ\PHOTOs ΤΑΞΙΔΙΟΥ\New folder\DSC_32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792" y="1052736"/>
            <a:ext cx="3411160" cy="226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Desktop\ΠΡ. ΝΗΣΙ\PHOTOs ΤΑΞΙΔΙΟΥ\New folder\DSC_35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501008"/>
            <a:ext cx="3402635" cy="225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251520" y="1412776"/>
            <a:ext cx="4320480" cy="4392488"/>
          </a:xfrm>
        </p:spPr>
        <p:txBody>
          <a:bodyPr>
            <a:normAutofit/>
          </a:bodyPr>
          <a:lstStyle/>
          <a:p>
            <a:r>
              <a:rPr lang="en-US" b="1" dirty="0" smtClean="0"/>
              <a:t>ELECTRICITY</a:t>
            </a:r>
            <a:r>
              <a:rPr lang="en-US" dirty="0" smtClean="0"/>
              <a:t>  served by local Diesel Power Station </a:t>
            </a:r>
          </a:p>
          <a:p>
            <a:r>
              <a:rPr lang="en-US" dirty="0" smtClean="0"/>
              <a:t>2X90 + 3X220 = 840 kW</a:t>
            </a:r>
          </a:p>
          <a:p>
            <a:r>
              <a:rPr lang="en-US" dirty="0" smtClean="0"/>
              <a:t>1,2 </a:t>
            </a:r>
            <a:r>
              <a:rPr lang="en-US" dirty="0" err="1" smtClean="0"/>
              <a:t>GWh</a:t>
            </a:r>
            <a:r>
              <a:rPr lang="en-US" dirty="0" smtClean="0"/>
              <a:t>/y</a:t>
            </a:r>
          </a:p>
          <a:p>
            <a:endParaRPr lang="en-US" dirty="0" smtClean="0"/>
          </a:p>
          <a:p>
            <a:r>
              <a:rPr lang="en-US" b="1" dirty="0" smtClean="0"/>
              <a:t>HEATING </a:t>
            </a:r>
            <a:r>
              <a:rPr lang="en-US" dirty="0" smtClean="0"/>
              <a:t>served mainly by domestic fuel boilers, </a:t>
            </a:r>
            <a:r>
              <a:rPr lang="en-US" dirty="0" err="1" smtClean="0"/>
              <a:t>est</a:t>
            </a:r>
            <a:r>
              <a:rPr lang="en-US" dirty="0" smtClean="0"/>
              <a:t> 0,8 </a:t>
            </a:r>
            <a:r>
              <a:rPr lang="en-US" dirty="0" err="1" smtClean="0"/>
              <a:t>GWh</a:t>
            </a:r>
            <a:r>
              <a:rPr lang="en-US" dirty="0" smtClean="0"/>
              <a:t>/y</a:t>
            </a:r>
          </a:p>
          <a:p>
            <a:pPr marL="45720" indent="0">
              <a:buNone/>
            </a:pPr>
            <a:endParaRPr lang="en-US" dirty="0" smtClean="0"/>
          </a:p>
          <a:p>
            <a:r>
              <a:rPr lang="en-US" b="1" dirty="0" smtClean="0"/>
              <a:t>INLAND TRANSPORT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5526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</a:t>
            </a:r>
            <a:r>
              <a:rPr lang="en-US" dirty="0" smtClean="0"/>
              <a:t>ackground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755576" y="1196752"/>
            <a:ext cx="7920880" cy="4824536"/>
          </a:xfrm>
        </p:spPr>
        <p:txBody>
          <a:bodyPr>
            <a:normAutofit fontScale="70000" lnSpcReduction="20000"/>
          </a:bodyPr>
          <a:lstStyle/>
          <a:p>
            <a:pPr marL="45720" indent="0">
              <a:buNone/>
            </a:pPr>
            <a:r>
              <a:rPr lang="en-US" sz="2400" b="1" dirty="0" smtClean="0"/>
              <a:t>The concept</a:t>
            </a:r>
          </a:p>
          <a:p>
            <a:r>
              <a:rPr lang="en-US" sz="2400" dirty="0" smtClean="0"/>
              <a:t>Make an isolated and non interconnected island (NII) as green as possible, concerning its energy consumption</a:t>
            </a:r>
          </a:p>
          <a:p>
            <a:r>
              <a:rPr lang="en-US" sz="2400" dirty="0" smtClean="0"/>
              <a:t>Deploy a wide range of mature Renewable Energy Sources (RES) technologies</a:t>
            </a:r>
          </a:p>
          <a:p>
            <a:r>
              <a:rPr lang="en-US" sz="2400" dirty="0" smtClean="0"/>
              <a:t>Initiate an innovative power producer scheme, deploying and motivating local communities</a:t>
            </a:r>
          </a:p>
          <a:p>
            <a:endParaRPr lang="en-US" sz="2400" dirty="0" smtClean="0"/>
          </a:p>
          <a:p>
            <a:pPr marL="45720" indent="0">
              <a:buNone/>
            </a:pPr>
            <a:r>
              <a:rPr lang="en-US" sz="2400" b="1" dirty="0" smtClean="0"/>
              <a:t>Targets</a:t>
            </a:r>
            <a:endParaRPr lang="en-US" sz="2400" b="1" dirty="0"/>
          </a:p>
          <a:p>
            <a:r>
              <a:rPr lang="en-US" sz="2400" dirty="0" smtClean="0"/>
              <a:t>Very high RES penetration (&gt;85%) in the electricity system of the island </a:t>
            </a:r>
            <a:r>
              <a:rPr lang="en-US" sz="2400" dirty="0" err="1" smtClean="0"/>
              <a:t>Agios</a:t>
            </a:r>
            <a:r>
              <a:rPr lang="en-US" sz="2400" dirty="0" smtClean="0"/>
              <a:t> </a:t>
            </a:r>
            <a:r>
              <a:rPr lang="en-US" sz="2400" dirty="0" err="1" smtClean="0"/>
              <a:t>Efstratios</a:t>
            </a:r>
            <a:r>
              <a:rPr lang="en-US" sz="2400" dirty="0" smtClean="0"/>
              <a:t>, 1,2 </a:t>
            </a:r>
            <a:r>
              <a:rPr lang="en-US" sz="2400" dirty="0" err="1" smtClean="0"/>
              <a:t>GWh</a:t>
            </a:r>
            <a:r>
              <a:rPr lang="en-US" sz="2400" dirty="0" smtClean="0"/>
              <a:t>/y and 350 kW peak load</a:t>
            </a:r>
          </a:p>
          <a:p>
            <a:r>
              <a:rPr lang="en-US" sz="2400" dirty="0" smtClean="0"/>
              <a:t>Upgrading the energy efficiency of all municipal buildings</a:t>
            </a:r>
          </a:p>
          <a:p>
            <a:r>
              <a:rPr lang="en-US" sz="2400" dirty="0" smtClean="0"/>
              <a:t>Demonstration of RES charged electrical vehicles</a:t>
            </a:r>
          </a:p>
          <a:p>
            <a:endParaRPr lang="en-US" sz="2400" dirty="0" smtClean="0"/>
          </a:p>
          <a:p>
            <a:pPr marL="45720" indent="0">
              <a:buNone/>
            </a:pPr>
            <a:r>
              <a:rPr lang="en-US" sz="2400" b="1" dirty="0" smtClean="0"/>
              <a:t>Additional targets</a:t>
            </a:r>
            <a:endParaRPr lang="en-US" sz="2400" b="1" dirty="0"/>
          </a:p>
          <a:p>
            <a:r>
              <a:rPr lang="en-US" sz="2400" dirty="0"/>
              <a:t>Reduction the share of curtailed RES energy</a:t>
            </a:r>
            <a:endParaRPr lang="el-GR" sz="2400" dirty="0"/>
          </a:p>
          <a:p>
            <a:r>
              <a:rPr lang="en-US" sz="2400" dirty="0" smtClean="0"/>
              <a:t>Reduction </a:t>
            </a:r>
            <a:r>
              <a:rPr lang="en-US" sz="2400" dirty="0"/>
              <a:t>of oil based heating by &gt;75%</a:t>
            </a:r>
          </a:p>
          <a:p>
            <a:r>
              <a:rPr lang="en-US" sz="2400" dirty="0"/>
              <a:t>Reduction of heating cost by 50%</a:t>
            </a:r>
          </a:p>
          <a:p>
            <a:r>
              <a:rPr lang="en-US" sz="2400" dirty="0" smtClean="0"/>
              <a:t>Yearly </a:t>
            </a:r>
            <a:r>
              <a:rPr lang="en-US" sz="2400" dirty="0"/>
              <a:t>reduction of GHG equal to 1,25 </a:t>
            </a:r>
            <a:r>
              <a:rPr lang="en-US" sz="2400" dirty="0" err="1"/>
              <a:t>kt</a:t>
            </a:r>
            <a:r>
              <a:rPr lang="en-US" sz="2400" dirty="0"/>
              <a:t> CO2</a:t>
            </a:r>
            <a:r>
              <a:rPr lang="en-US" sz="2400" baseline="-25000" dirty="0"/>
              <a:t>eq</a:t>
            </a:r>
            <a:endParaRPr lang="en-US" sz="2400" dirty="0" smtClean="0"/>
          </a:p>
          <a:p>
            <a:endParaRPr lang="en-US" sz="24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27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0" y="188640"/>
            <a:ext cx="8113701" cy="576064"/>
          </a:xfrm>
        </p:spPr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roject overview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95536" y="1052736"/>
            <a:ext cx="8533456" cy="4464496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endParaRPr lang="el-GR" sz="1700" dirty="0" smtClean="0"/>
          </a:p>
          <a:p>
            <a:r>
              <a:rPr lang="en-US" sz="1600" dirty="0" smtClean="0"/>
              <a:t>Project Title	‘</a:t>
            </a:r>
            <a:r>
              <a:rPr lang="en-US" sz="1600" b="1" dirty="0" err="1" smtClean="0"/>
              <a:t>Agios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Efstratios</a:t>
            </a:r>
            <a:r>
              <a:rPr lang="en-US" sz="1600" b="1" dirty="0" smtClean="0"/>
              <a:t>-Green Island’ pilot project (2</a:t>
            </a:r>
            <a:r>
              <a:rPr lang="en-US" sz="1600" b="1" baseline="30000" dirty="0" smtClean="0"/>
              <a:t>nd</a:t>
            </a:r>
            <a:r>
              <a:rPr lang="en-US" sz="1600" b="1" dirty="0" smtClean="0"/>
              <a:t> phase)</a:t>
            </a:r>
            <a:endParaRPr lang="el-GR" sz="1600" b="1" dirty="0" smtClean="0"/>
          </a:p>
          <a:p>
            <a:r>
              <a:rPr lang="en-US" sz="1600" dirty="0" smtClean="0"/>
              <a:t>Beneficiary</a:t>
            </a:r>
            <a:r>
              <a:rPr lang="el-GR" sz="1600" dirty="0" smtClean="0"/>
              <a:t>	</a:t>
            </a:r>
            <a:r>
              <a:rPr lang="en-US" sz="1600" b="1" dirty="0" smtClean="0"/>
              <a:t>Municipality of </a:t>
            </a:r>
            <a:r>
              <a:rPr lang="en-US" sz="1600" b="1" dirty="0" err="1" smtClean="0"/>
              <a:t>Agios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Efstratios</a:t>
            </a:r>
            <a:endParaRPr lang="en-US" sz="1600" dirty="0" smtClean="0"/>
          </a:p>
          <a:p>
            <a:r>
              <a:rPr lang="en-US" sz="1600" dirty="0" smtClean="0"/>
              <a:t>Implementation	</a:t>
            </a:r>
            <a:r>
              <a:rPr lang="en-US" sz="1600" b="1" dirty="0" smtClean="0"/>
              <a:t>CRES</a:t>
            </a:r>
            <a:endParaRPr lang="el-GR" sz="1600" b="1" dirty="0" smtClean="0"/>
          </a:p>
          <a:p>
            <a:endParaRPr lang="en-US" sz="1600" dirty="0" smtClean="0"/>
          </a:p>
          <a:p>
            <a:r>
              <a:rPr lang="en-US" sz="1600" dirty="0"/>
              <a:t>Funding	</a:t>
            </a:r>
            <a:r>
              <a:rPr lang="en-US" sz="1600" b="1" dirty="0"/>
              <a:t>European Regional Development Fund (ERDF)</a:t>
            </a:r>
          </a:p>
          <a:p>
            <a:r>
              <a:rPr lang="en-US" sz="1600" dirty="0" smtClean="0"/>
              <a:t>Program	</a:t>
            </a:r>
            <a:r>
              <a:rPr lang="en-US" sz="1600" b="1" dirty="0" smtClean="0"/>
              <a:t>Operational Program COMPETITIVENESS, ENTERPRENEURSHIP 			and INNOVATION</a:t>
            </a:r>
            <a:endParaRPr lang="en-US" sz="1600" dirty="0" smtClean="0"/>
          </a:p>
          <a:p>
            <a:r>
              <a:rPr lang="en-US" sz="1600" dirty="0" smtClean="0"/>
              <a:t>Frame Program	</a:t>
            </a:r>
            <a:r>
              <a:rPr lang="en-US" sz="1600" b="1" dirty="0" smtClean="0"/>
              <a:t>National Strategic Reference Framework 2014-2020 (NSRF-ESPA)</a:t>
            </a:r>
          </a:p>
          <a:p>
            <a:endParaRPr lang="el-GR" sz="1600" dirty="0" smtClean="0"/>
          </a:p>
          <a:p>
            <a:r>
              <a:rPr lang="en-US" sz="1600" dirty="0" smtClean="0"/>
              <a:t>Budget:	</a:t>
            </a:r>
            <a:r>
              <a:rPr lang="en-US" sz="1600" b="1" dirty="0" smtClean="0"/>
              <a:t>8,5 M€</a:t>
            </a:r>
            <a:r>
              <a:rPr lang="en-US" sz="1600" b="1" dirty="0"/>
              <a:t>, </a:t>
            </a:r>
            <a:r>
              <a:rPr lang="en-US" sz="1600" b="1" dirty="0" smtClean="0"/>
              <a:t>VAT incl.</a:t>
            </a:r>
          </a:p>
          <a:p>
            <a:r>
              <a:rPr lang="en-US" sz="1600" dirty="0" smtClean="0"/>
              <a:t>Start	:	</a:t>
            </a:r>
            <a:r>
              <a:rPr lang="en-US" sz="1600" b="1" dirty="0" smtClean="0"/>
              <a:t>2</a:t>
            </a:r>
            <a:r>
              <a:rPr lang="en-US" sz="1600" b="1" baseline="30000" dirty="0" smtClean="0"/>
              <a:t>nd</a:t>
            </a:r>
            <a:r>
              <a:rPr lang="en-US" sz="1600" b="1" dirty="0" smtClean="0"/>
              <a:t> Q 2017</a:t>
            </a:r>
          </a:p>
          <a:p>
            <a:r>
              <a:rPr lang="en-US" sz="1600" dirty="0" smtClean="0"/>
              <a:t>Duration	</a:t>
            </a:r>
            <a:r>
              <a:rPr lang="el-GR" sz="1600" b="1" dirty="0" smtClean="0"/>
              <a:t>5</a:t>
            </a:r>
            <a:r>
              <a:rPr lang="en-US" sz="1600" b="1" dirty="0" smtClean="0"/>
              <a:t> y, incl. Monitoring and Evaluation</a:t>
            </a:r>
            <a:endParaRPr lang="el-GR" sz="1600" b="1" dirty="0" smtClean="0"/>
          </a:p>
          <a:p>
            <a:r>
              <a:rPr lang="en-US" sz="1600" dirty="0" smtClean="0"/>
              <a:t>End		</a:t>
            </a:r>
            <a:r>
              <a:rPr lang="en-US" sz="1600" b="1" dirty="0" smtClean="0"/>
              <a:t>2</a:t>
            </a:r>
            <a:r>
              <a:rPr lang="en-US" sz="1600" b="1" baseline="30000" dirty="0" smtClean="0"/>
              <a:t>nd</a:t>
            </a:r>
            <a:r>
              <a:rPr lang="en-US" sz="1600" b="1" dirty="0" smtClean="0"/>
              <a:t> Q 2022</a:t>
            </a:r>
            <a:endParaRPr lang="el-GR" sz="1600" b="1" dirty="0" smtClean="0"/>
          </a:p>
          <a:p>
            <a:endParaRPr lang="el-GR" sz="1600" b="1" dirty="0" smtClean="0"/>
          </a:p>
          <a:p>
            <a:pPr marL="45720" indent="0">
              <a:buNone/>
            </a:pPr>
            <a:endParaRPr lang="el-GR" sz="1600" b="1" dirty="0"/>
          </a:p>
          <a:p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38547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PROJECT LAYOUT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901550" y="1052736"/>
            <a:ext cx="7702897" cy="4896544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en-US" sz="2400" b="1" dirty="0" smtClean="0"/>
              <a:t>MAIN ACTIONS</a:t>
            </a:r>
          </a:p>
          <a:p>
            <a:pPr marL="45720" indent="0" algn="ctr">
              <a:buNone/>
            </a:pPr>
            <a:endParaRPr lang="el-GR" b="1" dirty="0" smtClean="0">
              <a:solidFill>
                <a:srgbClr val="C00000"/>
              </a:solidFill>
            </a:endParaRPr>
          </a:p>
          <a:p>
            <a:r>
              <a:rPr lang="en-US" b="1" dirty="0" smtClean="0"/>
              <a:t>RES BASED COMBINED ELECTRICITY/HEATING SYSTEM (core action)</a:t>
            </a:r>
          </a:p>
          <a:p>
            <a:r>
              <a:rPr lang="en-US" sz="1800" b="1" dirty="0" smtClean="0"/>
              <a:t>TARGET ACTIONS on EE and ENERGY SAVING in BUILDINGS and TRANSPORT</a:t>
            </a:r>
            <a:endParaRPr lang="el-GR" sz="1800" b="1" dirty="0" smtClean="0"/>
          </a:p>
          <a:p>
            <a:pPr marL="45720" indent="0">
              <a:buNone/>
            </a:pPr>
            <a:endParaRPr lang="el-GR" b="1" dirty="0" smtClean="0"/>
          </a:p>
          <a:p>
            <a:pPr marL="45720" indent="0">
              <a:buNone/>
            </a:pPr>
            <a:endParaRPr lang="el-GR" b="1" dirty="0" smtClean="0"/>
          </a:p>
          <a:p>
            <a:pPr marL="45720" indent="0">
              <a:buNone/>
            </a:pPr>
            <a:r>
              <a:rPr lang="en-US" sz="2400" b="1" dirty="0" smtClean="0"/>
              <a:t>SUPPORT ACTIONS</a:t>
            </a:r>
            <a:endParaRPr lang="el-GR" sz="2400" b="1" dirty="0" smtClean="0"/>
          </a:p>
          <a:p>
            <a:pPr marL="45720" indent="0" algn="ctr">
              <a:buNone/>
            </a:pPr>
            <a:endParaRPr lang="el-GR" b="1" dirty="0" smtClean="0"/>
          </a:p>
          <a:p>
            <a:r>
              <a:rPr lang="en-US" b="1" dirty="0" smtClean="0"/>
              <a:t>PREPARATORY WORKS and MANAGEMENT (incl. subcontracting)</a:t>
            </a:r>
          </a:p>
          <a:p>
            <a:r>
              <a:rPr lang="en-US" b="1" dirty="0"/>
              <a:t>MEASUREMENTS, MONITORING and </a:t>
            </a:r>
            <a:r>
              <a:rPr lang="en-US" b="1" dirty="0" smtClean="0"/>
              <a:t>EVALUATION</a:t>
            </a:r>
          </a:p>
          <a:p>
            <a:r>
              <a:rPr lang="en-US" b="1" dirty="0" smtClean="0"/>
              <a:t>DISSEMINATION</a:t>
            </a:r>
          </a:p>
          <a:p>
            <a:r>
              <a:rPr lang="en-US" b="1" dirty="0" smtClean="0"/>
              <a:t>ESTABLISHMENT OF THE NEW POWER PRODUCER</a:t>
            </a:r>
          </a:p>
          <a:p>
            <a:endParaRPr lang="el-GR" b="1" dirty="0"/>
          </a:p>
          <a:p>
            <a:endParaRPr lang="en-US" b="1" dirty="0"/>
          </a:p>
          <a:p>
            <a:pPr marL="45720" indent="0">
              <a:buNone/>
            </a:pPr>
            <a:endParaRPr lang="en-US" b="1" dirty="0" smtClean="0"/>
          </a:p>
          <a:p>
            <a:pPr marL="45720" indent="0">
              <a:buNone/>
            </a:pPr>
            <a:endParaRPr lang="en-US" b="1" dirty="0" smtClean="0"/>
          </a:p>
          <a:p>
            <a:pPr marL="4572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26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erspective">
  <a:themeElements>
    <a:clrScheme name="Perspective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8270</TotalTime>
  <Words>864</Words>
  <Application>Microsoft Office PowerPoint</Application>
  <PresentationFormat>On-screen Show (4:3)</PresentationFormat>
  <Paragraphs>231</Paragraphs>
  <Slides>23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Perspective</vt:lpstr>
      <vt:lpstr>       the pilot project  ‘AGIOS EFSTRATIOS-GREEN ISLAND’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GREENING AN ISLAND</dc:title>
  <dc:creator>pzorlos</dc:creator>
  <cp:lastModifiedBy>pzorlos</cp:lastModifiedBy>
  <cp:revision>515</cp:revision>
  <dcterms:created xsi:type="dcterms:W3CDTF">2017-08-27T08:54:31Z</dcterms:created>
  <dcterms:modified xsi:type="dcterms:W3CDTF">2018-07-11T12:21:24Z</dcterms:modified>
</cp:coreProperties>
</file>